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8" r:id="rId3"/>
    <p:sldId id="310" r:id="rId4"/>
    <p:sldId id="309" r:id="rId5"/>
    <p:sldId id="311" r:id="rId6"/>
    <p:sldId id="312" r:id="rId7"/>
    <p:sldId id="313" r:id="rId8"/>
    <p:sldId id="314" r:id="rId9"/>
    <p:sldId id="318" r:id="rId10"/>
    <p:sldId id="316" r:id="rId11"/>
    <p:sldId id="319" r:id="rId12"/>
    <p:sldId id="325" r:id="rId13"/>
    <p:sldId id="320" r:id="rId14"/>
    <p:sldId id="322" r:id="rId15"/>
    <p:sldId id="323" r:id="rId16"/>
    <p:sldId id="324" r:id="rId17"/>
    <p:sldId id="321" r:id="rId18"/>
    <p:sldId id="317" r:id="rId19"/>
    <p:sldId id="328" r:id="rId20"/>
    <p:sldId id="326" r:id="rId21"/>
    <p:sldId id="327" r:id="rId22"/>
    <p:sldId id="32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AF8C9-D222-4FA1-97A2-5E891BBA5CFE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72A9-6B82-4D6F-B1FD-3436A87EE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7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30FF-79F2-40C2-A4F1-DC3BC75B1942}" type="datetime1">
              <a:rPr lang="pt-BR" smtClean="0"/>
              <a:t>20/04/2020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2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2629-8A66-4EBE-A14A-16EF4528CF5D}" type="datetime1">
              <a:rPr lang="pt-BR" smtClean="0"/>
              <a:t>20/04/2020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95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D166-3049-4759-BC3C-F7913D371D4E}" type="datetime1">
              <a:rPr lang="pt-BR" smtClean="0"/>
              <a:t>20/04/2020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50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7CC2-5F0A-4FA5-A415-73C442392B89}" type="datetime1">
              <a:rPr lang="pt-BR" smtClean="0"/>
              <a:t>20/04/2020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7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007A-A0A2-4881-BC9F-8CAE95F489FB}" type="datetime1">
              <a:rPr lang="pt-BR" smtClean="0"/>
              <a:t>20/04/2020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13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2E46-3B6F-4EBF-9680-F56EF9E7DBA4}" type="datetime1">
              <a:rPr lang="pt-BR" smtClean="0"/>
              <a:t>20/04/2020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9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FED4-1BB2-42A5-9840-8404170DCA9C}" type="datetime1">
              <a:rPr lang="pt-BR" smtClean="0"/>
              <a:t>20/04/2020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65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BEDB-9918-4516-9180-7A66DBC20805}" type="datetime1">
              <a:rPr lang="pt-BR" smtClean="0"/>
              <a:t>20/04/2020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32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590E-589B-40B4-A979-0515BAFCFF52}" type="datetime1">
              <a:rPr lang="pt-BR" smtClean="0"/>
              <a:t>20/04/2020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65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FFDC-2ED7-4AFE-9FCF-9365822B5D29}" type="datetime1">
              <a:rPr lang="pt-BR" smtClean="0"/>
              <a:t>20/04/2020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37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3E49-B26E-4FE6-92BB-D33DEB9A7982}" type="datetime1">
              <a:rPr lang="pt-BR" smtClean="0"/>
              <a:t>20/04/2020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22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4DED1-9A0E-4CCC-B5EB-5013FE7FCC90}" type="datetime1">
              <a:rPr lang="pt-BR" smtClean="0"/>
              <a:t>20/04/2020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19F8-228E-48DA-9766-76A601209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86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soenergy.org/legal/business-practice-manuals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jm.com/" TargetMode="External"/><Relationship Id="rId13" Type="http://schemas.openxmlformats.org/officeDocument/2006/relationships/hyperlink" Target="https://en.wikipedia.org/wiki/Massachusetts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iso-ne.com/" TargetMode="External"/><Relationship Id="rId12" Type="http://schemas.openxmlformats.org/officeDocument/2006/relationships/hyperlink" Target="https://en.wikipedia.org/wiki/Maine" TargetMode="External"/><Relationship Id="rId2" Type="http://schemas.openxmlformats.org/officeDocument/2006/relationships/image" Target="../media/image11.png"/><Relationship Id="rId16" Type="http://schemas.openxmlformats.org/officeDocument/2006/relationships/hyperlink" Target="https://en.wikipedia.org/wiki/Vermon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en.wikipedia.org/wiki/Connecticut" TargetMode="External"/><Relationship Id="rId5" Type="http://schemas.openxmlformats.org/officeDocument/2006/relationships/image" Target="../media/image14.png"/><Relationship Id="rId15" Type="http://schemas.openxmlformats.org/officeDocument/2006/relationships/hyperlink" Target="https://en.wikipedia.org/wiki/Rhode_Island" TargetMode="External"/><Relationship Id="rId10" Type="http://schemas.openxmlformats.org/officeDocument/2006/relationships/hyperlink" Target="https://www.energy.gov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misoenergy.org/" TargetMode="External"/><Relationship Id="rId14" Type="http://schemas.openxmlformats.org/officeDocument/2006/relationships/hyperlink" Target="https://en.wikipedia.org/wiki/New_Hampshir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ermont" TargetMode="External"/><Relationship Id="rId3" Type="http://schemas.openxmlformats.org/officeDocument/2006/relationships/hyperlink" Target="https://en.wikipedia.org/wiki/Connecticut" TargetMode="External"/><Relationship Id="rId7" Type="http://schemas.openxmlformats.org/officeDocument/2006/relationships/hyperlink" Target="https://en.wikipedia.org/wiki/Rhode_Islan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ew_Hampshire" TargetMode="External"/><Relationship Id="rId5" Type="http://schemas.openxmlformats.org/officeDocument/2006/relationships/hyperlink" Target="https://en.wikipedia.org/wiki/Massachusetts" TargetMode="External"/><Relationship Id="rId4" Type="http://schemas.openxmlformats.org/officeDocument/2006/relationships/hyperlink" Target="https://en.wikipedia.org/wiki/Main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lip-art&#10;&#10;Descrição gerad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3" y="507772"/>
            <a:ext cx="2961005" cy="977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80" y="524540"/>
            <a:ext cx="1673860" cy="960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 descr="Uma imagem contendo clip-art&#10;&#10;Descrição gerada automaticam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5459"/>
            <a:ext cx="1324610" cy="949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 descr="Uma imagem contendo objeto, relógio&#10;&#10;Descrição gerada automaticament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4" y="505748"/>
            <a:ext cx="2226310" cy="474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6604798" y="1115452"/>
            <a:ext cx="199965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b="1" dirty="0"/>
              <a:t>PAULISTA LAJEADO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47864" y="44624"/>
            <a:ext cx="2448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Empresas Contratantes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419872" y="1691516"/>
            <a:ext cx="22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Entidades Executoras</a:t>
            </a:r>
            <a:endParaRPr lang="pt-BR" dirty="0"/>
          </a:p>
        </p:txBody>
      </p:sp>
      <p:pic>
        <p:nvPicPr>
          <p:cNvPr id="10" name="Picture 5" descr="gesel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6BFA331F-409B-4B10-BCD1-5526F112D72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78" y="2134116"/>
            <a:ext cx="1733550" cy="718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Resultado de imagem para coppe logo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163D5D37-1F7D-4360-97F4-FAADAA9DBE7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581" y="2146486"/>
            <a:ext cx="1824355" cy="706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C:\Users\rober\Downloads\Hedaidi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96" y="2146486"/>
            <a:ext cx="1767840" cy="706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Imagem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1008112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2"/>
          <p:cNvPicPr/>
          <p:nvPr/>
        </p:nvPicPr>
        <p:blipFill rotWithShape="1">
          <a:blip r:embed="rId10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32012" r="10313" b="780"/>
          <a:stretch/>
        </p:blipFill>
        <p:spPr bwMode="auto">
          <a:xfrm>
            <a:off x="6876256" y="2146434"/>
            <a:ext cx="1710690" cy="7065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2051720" y="29249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Projeto PD-00642-2705/2019</a:t>
            </a:r>
            <a:r>
              <a:rPr lang="pt-BR" dirty="0"/>
              <a:t/>
            </a:r>
            <a:br>
              <a:rPr lang="pt-BR" dirty="0"/>
            </a:br>
            <a:r>
              <a:rPr lang="pt-PT" i="1" dirty="0"/>
              <a:t>Usinas Hidrelétricas Reversíveis Combinadas com Hidrelétricas em Cascata e seus Benefícios para a Gestão do Setor Elétrico Brasileiro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827584" y="4235604"/>
            <a:ext cx="8136904" cy="1723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Apresentação </a:t>
            </a:r>
            <a:r>
              <a:rPr lang="pt-BR" sz="2400" b="1" dirty="0" smtClean="0"/>
              <a:t>20</a:t>
            </a:r>
            <a:r>
              <a:rPr lang="pt-BR" sz="2400" b="1" dirty="0" smtClean="0"/>
              <a:t>/04/2020</a:t>
            </a:r>
            <a:endParaRPr lang="pt-BR" sz="2400" b="1" dirty="0" smtClean="0"/>
          </a:p>
          <a:p>
            <a:pPr algn="ctr"/>
            <a:endParaRPr lang="pt-BR" sz="1000" b="1" dirty="0" smtClean="0"/>
          </a:p>
          <a:p>
            <a:pPr algn="ctr"/>
            <a:r>
              <a:rPr lang="pt-BR" sz="2400" b="1" dirty="0" smtClean="0"/>
              <a:t>Usinas </a:t>
            </a:r>
            <a:r>
              <a:rPr lang="pt-BR" sz="2400" b="1" dirty="0"/>
              <a:t>Hidrelétricas Reversíveis:</a:t>
            </a:r>
            <a:br>
              <a:rPr lang="pt-BR" sz="2400" b="1" dirty="0"/>
            </a:br>
            <a:r>
              <a:rPr lang="pt-BR" sz="2400" b="1" dirty="0" smtClean="0"/>
              <a:t>Relato de Visita a Operadores Regionais, Agencia Regulatória e </a:t>
            </a:r>
            <a:r>
              <a:rPr lang="pt-BR" sz="2400" b="1" dirty="0" err="1" smtClean="0"/>
              <a:t>Depto</a:t>
            </a:r>
            <a:r>
              <a:rPr lang="pt-BR" sz="2400" b="1" dirty="0" smtClean="0"/>
              <a:t>. de Energia dos EUA em Fev./2020</a:t>
            </a:r>
            <a:endParaRPr lang="pt-BR" sz="2400" dirty="0"/>
          </a:p>
        </p:txBody>
      </p:sp>
      <p:sp>
        <p:nvSpPr>
          <p:cNvPr id="19" name="Retângulo 18"/>
          <p:cNvSpPr/>
          <p:nvPr/>
        </p:nvSpPr>
        <p:spPr>
          <a:xfrm>
            <a:off x="971600" y="606367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Prof</a:t>
            </a:r>
            <a:r>
              <a:rPr lang="pt-BR" sz="2400" b="1" dirty="0" smtClean="0"/>
              <a:t>. Paulo </a:t>
            </a:r>
            <a:r>
              <a:rPr lang="pt-BR" sz="2400" b="1" dirty="0" smtClean="0"/>
              <a:t>Barbosa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7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10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8" y="1052736"/>
            <a:ext cx="8249450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77723"/>
            <a:ext cx="8872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Transição Energética: </a:t>
            </a:r>
          </a:p>
          <a:p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Mais Necessidades de Rampa,  Reservas e Flexibilidade Operacional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474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11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79512" y="77723"/>
            <a:ext cx="8872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Transição Energética: </a:t>
            </a:r>
          </a:p>
          <a:p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Mais Necessidades de Rampa,  Reservas e Flexibilidade Operacional</a:t>
            </a:r>
            <a:endParaRPr lang="pt-B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34671" cy="45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12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29592" y="77723"/>
            <a:ext cx="477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Organização dos Mercados no MISO</a:t>
            </a:r>
          </a:p>
        </p:txBody>
      </p:sp>
    </p:spTree>
    <p:extLst>
      <p:ext uri="{BB962C8B-B14F-4D97-AF65-F5344CB8AC3E}">
        <p14:creationId xmlns:p14="http://schemas.microsoft.com/office/powerpoint/2010/main" val="274984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13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60071" y="77723"/>
            <a:ext cx="8311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Usinas Hidrelétricas Reversíveis no MISO- Questões e Respostas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537056"/>
            <a:ext cx="8712968" cy="71404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2400" b="1" dirty="0" smtClean="0"/>
              <a:t>Ciclo de Operação:</a:t>
            </a:r>
          </a:p>
          <a:p>
            <a:r>
              <a:rPr lang="pt-BR" dirty="0" err="1" smtClean="0"/>
              <a:t>Mostly</a:t>
            </a:r>
            <a:r>
              <a:rPr lang="pt-BR" dirty="0" smtClean="0"/>
              <a:t> </a:t>
            </a:r>
            <a:r>
              <a:rPr lang="pt-BR" dirty="0" err="1"/>
              <a:t>daily</a:t>
            </a:r>
            <a:r>
              <a:rPr lang="pt-BR" dirty="0"/>
              <a:t> </a:t>
            </a:r>
            <a:r>
              <a:rPr lang="pt-BR" dirty="0" err="1"/>
              <a:t>cycle</a:t>
            </a:r>
            <a:endParaRPr lang="pt-BR" dirty="0"/>
          </a:p>
          <a:p>
            <a:endParaRPr lang="pt-BR" sz="2200" dirty="0" smtClean="0"/>
          </a:p>
          <a:p>
            <a:r>
              <a:rPr lang="pt-BR" sz="2200" b="1" dirty="0" smtClean="0"/>
              <a:t>2. Eficiência das Plantas </a:t>
            </a:r>
          </a:p>
          <a:p>
            <a:r>
              <a:rPr lang="pt-BR" dirty="0"/>
              <a:t> </a:t>
            </a:r>
            <a:endParaRPr lang="pt-BR" dirty="0" smtClean="0"/>
          </a:p>
          <a:p>
            <a:r>
              <a:rPr lang="en-US" dirty="0" smtClean="0"/>
              <a:t>The </a:t>
            </a:r>
            <a:r>
              <a:rPr lang="en-US" dirty="0"/>
              <a:t>round trip efficiency is about 80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r>
              <a:rPr lang="en-US" sz="2400" b="1" dirty="0" smtClean="0"/>
              <a:t>3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Funções</a:t>
            </a:r>
            <a:r>
              <a:rPr lang="en-US" sz="2200" b="1" dirty="0" smtClean="0"/>
              <a:t> das UHRs no MISO</a:t>
            </a:r>
          </a:p>
          <a:p>
            <a:endParaRPr lang="en-US" dirty="0" smtClean="0"/>
          </a:p>
          <a:p>
            <a:r>
              <a:rPr lang="en-US" dirty="0" smtClean="0"/>
              <a:t>PSHs </a:t>
            </a:r>
            <a:r>
              <a:rPr lang="en-US" b="1" i="1" dirty="0"/>
              <a:t>currently arbitrage on energy price difference between night and daytime peaks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can also provide </a:t>
            </a:r>
            <a:r>
              <a:rPr lang="en-US" b="1" i="1" dirty="0"/>
              <a:t>regulating reserve, contingency reserves and flexible ramp product on generating mode. 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The </a:t>
            </a:r>
            <a:r>
              <a:rPr lang="en-US" b="1" i="1" dirty="0"/>
              <a:t>fast ramping capability benefit real time ramping and ancillary service needs.</a:t>
            </a:r>
            <a:endParaRPr lang="pt-BR" b="1" i="1" dirty="0"/>
          </a:p>
          <a:p>
            <a:endParaRPr lang="pt-BR" dirty="0" smtClean="0"/>
          </a:p>
          <a:p>
            <a:r>
              <a:rPr lang="pt-BR" sz="2200" b="1" dirty="0" smtClean="0"/>
              <a:t>4. </a:t>
            </a:r>
            <a:r>
              <a:rPr lang="en-US" sz="2200" b="1" dirty="0" smtClean="0"/>
              <a:t>Are </a:t>
            </a:r>
            <a:r>
              <a:rPr lang="en-US" sz="2200" b="1" dirty="0"/>
              <a:t>there specific MISO rules or procedures to dispatch PHS plants? For example, notification times required from MISO or from PHS owners?  </a:t>
            </a:r>
            <a:endParaRPr lang="en-US" sz="2200" b="1" dirty="0" smtClean="0"/>
          </a:p>
          <a:p>
            <a:endParaRPr lang="pt-BR" dirty="0"/>
          </a:p>
          <a:p>
            <a:r>
              <a:rPr lang="en-US" dirty="0"/>
              <a:t>We allow PSH to submit startup and notification time for DA and RT unit commitment (similar to other </a:t>
            </a:r>
            <a:r>
              <a:rPr lang="en-US" dirty="0" smtClean="0"/>
              <a:t>generators</a:t>
            </a:r>
            <a:r>
              <a:rPr lang="en-US" dirty="0"/>
              <a:t>).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6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14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60071" y="77723"/>
            <a:ext cx="8311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Usinas Hidrelétricas Reversíveis no MISO- Questões e Respostas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672946"/>
            <a:ext cx="8712968" cy="58785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200" b="1" dirty="0" smtClean="0"/>
              <a:t>5. </a:t>
            </a:r>
            <a:r>
              <a:rPr lang="en-US" sz="2400" b="1" dirty="0"/>
              <a:t>Is there a plant priority dispatching rule? how is the position of the PHS plants on this priority sequence? </a:t>
            </a:r>
            <a:r>
              <a:rPr lang="pt-BR" sz="2200" b="1" dirty="0" smtClean="0"/>
              <a:t> </a:t>
            </a:r>
          </a:p>
          <a:p>
            <a:endParaRPr lang="pt-BR" dirty="0"/>
          </a:p>
          <a:p>
            <a:r>
              <a:rPr lang="en-US" sz="2000" b="1" i="1" dirty="0"/>
              <a:t>There is no priority dispatching rule. </a:t>
            </a:r>
            <a:r>
              <a:rPr lang="en-US" sz="2000" dirty="0"/>
              <a:t>All resources are dispatched based on offers to the market through security constrained unit commitment and economic dispatch.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b="1" dirty="0"/>
              <a:t>capacity market</a:t>
            </a:r>
            <a:r>
              <a:rPr lang="en-US" sz="2000" dirty="0"/>
              <a:t>, energy limited resources are required to have </a:t>
            </a:r>
            <a:r>
              <a:rPr lang="en-US" sz="2000" b="1" dirty="0"/>
              <a:t>at least 4-h continuously available energy during emergency. 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smtClean="0"/>
              <a:t>They </a:t>
            </a:r>
            <a:r>
              <a:rPr lang="en-US" sz="2000" dirty="0"/>
              <a:t>can be dispatched to emergency limits during </a:t>
            </a:r>
            <a:r>
              <a:rPr lang="en-US" sz="2000" b="1" i="1" dirty="0"/>
              <a:t>emergency.</a:t>
            </a:r>
            <a:endParaRPr lang="pt-BR" sz="2000" b="1" i="1" dirty="0" smtClean="0"/>
          </a:p>
          <a:p>
            <a:endParaRPr lang="pt-BR" dirty="0"/>
          </a:p>
          <a:p>
            <a:r>
              <a:rPr lang="en-US" sz="2400" b="1" dirty="0" smtClean="0"/>
              <a:t>6. The </a:t>
            </a:r>
            <a:r>
              <a:rPr lang="en-US" sz="2400" b="1" dirty="0"/>
              <a:t>storage of PHS plants can be computed as a part of the Installed Reserve Margin (IRM) of MISO? </a:t>
            </a:r>
            <a:endParaRPr lang="en-US" sz="2400" b="1" dirty="0" smtClean="0"/>
          </a:p>
          <a:p>
            <a:endParaRPr lang="en-US" sz="2200" dirty="0"/>
          </a:p>
          <a:p>
            <a:r>
              <a:rPr lang="en-US" sz="2200" dirty="0"/>
              <a:t>There is 4-h continuous availability requirement for capacity accreditation purpose.</a:t>
            </a: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56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15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60071" y="77723"/>
            <a:ext cx="8311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Usinas Hidrelétricas Reversíveis no MISO- Questões e Respostas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672946"/>
            <a:ext cx="8712968" cy="5139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200" b="1" dirty="0"/>
              <a:t>7</a:t>
            </a:r>
            <a:r>
              <a:rPr lang="pt-BR" sz="2200" b="1" dirty="0" smtClean="0"/>
              <a:t>. </a:t>
            </a:r>
            <a:r>
              <a:rPr lang="en-US" sz="2200" b="1" dirty="0"/>
              <a:t>How PHS plants are ranked in terms of their flexibility attributes for MISO power system operation, compared to other fast generators sources (ex. Natural Gas plants)? </a:t>
            </a:r>
            <a:endParaRPr lang="pt-BR" sz="2200" b="1" dirty="0" smtClean="0"/>
          </a:p>
          <a:p>
            <a:endParaRPr lang="pt-BR" b="1" i="1" dirty="0"/>
          </a:p>
          <a:p>
            <a:r>
              <a:rPr lang="en-US" sz="2200" b="1" i="1" dirty="0"/>
              <a:t>PSH  definitely can provide great flexibility. </a:t>
            </a:r>
            <a:r>
              <a:rPr lang="en-US" sz="2200" dirty="0"/>
              <a:t>We don’t have very much other hydro plants. Overall PSH is a small percentage in the market. We can’t count on PSHs only. Other resources such as gas are also needed.</a:t>
            </a:r>
            <a:endParaRPr lang="pt-BR" sz="2200" dirty="0"/>
          </a:p>
          <a:p>
            <a:endParaRPr lang="pt-BR" dirty="0"/>
          </a:p>
          <a:p>
            <a:endParaRPr lang="en-US" sz="2200" dirty="0"/>
          </a:p>
          <a:p>
            <a:r>
              <a:rPr lang="en-US" sz="2200" b="1" dirty="0" smtClean="0"/>
              <a:t>8</a:t>
            </a:r>
            <a:r>
              <a:rPr lang="en-US" sz="2200" b="1" dirty="0"/>
              <a:t>.</a:t>
            </a:r>
            <a:r>
              <a:rPr lang="en-US" sz="2200" b="1" dirty="0"/>
              <a:t>     Please, can we have access to reports, MISO operating manuals and other publications about PHS plants</a:t>
            </a:r>
            <a:r>
              <a:rPr lang="en-US" sz="2200" b="1" dirty="0" smtClean="0"/>
              <a:t>?</a:t>
            </a:r>
          </a:p>
          <a:p>
            <a:endParaRPr lang="pt-BR" sz="2200" b="1" dirty="0"/>
          </a:p>
          <a:p>
            <a:r>
              <a:rPr lang="en-US" dirty="0"/>
              <a:t> Here is the link to MISO BPM. We usually try to develop rules for all resource types. So rules specific to PHS may be limited.</a:t>
            </a:r>
            <a:endParaRPr lang="pt-BR" dirty="0"/>
          </a:p>
          <a:p>
            <a:r>
              <a:rPr lang="en-US" u="sng" dirty="0">
                <a:hlinkClick r:id="rId2"/>
              </a:rPr>
              <a:t>https://www.misoenergy.org/legal/business-practice-manuals/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00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16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60071" y="77723"/>
            <a:ext cx="8311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Usinas Hidrelétricas Reversíveis no MISO- Questões e Respostas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672946"/>
            <a:ext cx="8712968" cy="42165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/>
              <a:t>9</a:t>
            </a:r>
            <a:r>
              <a:rPr lang="en-US" sz="2200" b="1" dirty="0"/>
              <a:t>.</a:t>
            </a:r>
            <a:r>
              <a:rPr lang="en-US" sz="2200" b="1" dirty="0"/>
              <a:t>  In which MISO markets Pumped Hydro Storage -PHS plants have regular participation? Day-ahead, intra-day, ancillary services</a:t>
            </a:r>
            <a:r>
              <a:rPr lang="en-US" sz="2200" b="1" dirty="0" smtClean="0"/>
              <a:t>?</a:t>
            </a:r>
          </a:p>
          <a:p>
            <a:endParaRPr lang="pt-BR" dirty="0"/>
          </a:p>
          <a:p>
            <a:r>
              <a:rPr lang="en-US" sz="2000" dirty="0"/>
              <a:t>Capacity market, Day ahead and real time markets.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Also </a:t>
            </a:r>
            <a:r>
              <a:rPr lang="en-US" sz="2000" dirty="0"/>
              <a:t>forward reliability assessment commitment (FRAC), intraday RAC 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3-h look ahead commitment.</a:t>
            </a:r>
            <a:endParaRPr lang="pt-BR" sz="2000" dirty="0"/>
          </a:p>
          <a:p>
            <a:endParaRPr lang="pt-BR" b="1" i="1" dirty="0"/>
          </a:p>
          <a:p>
            <a:endParaRPr lang="pt-BR" sz="2400" b="1" dirty="0" smtClean="0"/>
          </a:p>
          <a:p>
            <a:r>
              <a:rPr lang="en-US" sz="2400" b="1" dirty="0" smtClean="0"/>
              <a:t>10)</a:t>
            </a:r>
            <a:r>
              <a:rPr lang="en-US" sz="2400" b="1" dirty="0"/>
              <a:t> Where are the main sources of revenue for PHS plants?</a:t>
            </a:r>
            <a:endParaRPr lang="pt-BR" sz="2400" b="1" dirty="0"/>
          </a:p>
          <a:p>
            <a:endParaRPr lang="en-US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should be energy.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0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17</a:t>
            </a:fld>
            <a:endParaRPr lang="pt-BR"/>
          </a:p>
        </p:txBody>
      </p:sp>
      <p:pic>
        <p:nvPicPr>
          <p:cNvPr id="3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152525" cy="504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31242" y="188640"/>
            <a:ext cx="641316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Capacidade: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180.000 MW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,  Receita Anual: 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U$ 50 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bilhoes</a:t>
            </a:r>
            <a:endParaRPr lang="pt-BR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13 estados  dos USA : </a:t>
            </a:r>
            <a:r>
              <a:rPr lang="en-US" dirty="0"/>
              <a:t> </a:t>
            </a:r>
            <a:r>
              <a:rPr lang="en-US" dirty="0" err="1" smtClean="0"/>
              <a:t>Pensilvania</a:t>
            </a:r>
            <a:r>
              <a:rPr lang="en-US" dirty="0" smtClean="0"/>
              <a:t>, New Jersey, </a:t>
            </a:r>
            <a:r>
              <a:rPr lang="en-US" dirty="0" err="1" smtClean="0"/>
              <a:t>Mariland</a:t>
            </a:r>
            <a:r>
              <a:rPr lang="en-US" dirty="0" smtClean="0"/>
              <a:t>  e outros.</a:t>
            </a:r>
            <a:endParaRPr lang="en-US" baseline="30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390758"/>
            <a:ext cx="8748464" cy="4457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18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09700"/>
            <a:ext cx="8572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62483" y="77723"/>
            <a:ext cx="590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Organização das Funções e Mercados do PJM</a:t>
            </a:r>
          </a:p>
        </p:txBody>
      </p:sp>
    </p:spTree>
    <p:extLst>
      <p:ext uri="{BB962C8B-B14F-4D97-AF65-F5344CB8AC3E}">
        <p14:creationId xmlns:p14="http://schemas.microsoft.com/office/powerpoint/2010/main" val="13036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19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750504" y="77723"/>
            <a:ext cx="3730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Recursos de </a:t>
            </a:r>
            <a:r>
              <a:rPr lang="pt-BR" sz="2400" b="1" dirty="0" err="1" smtClean="0">
                <a:latin typeface="Calibri" pitchFamily="34" charset="0"/>
                <a:cs typeface="Times New Roman" pitchFamily="18" charset="0"/>
              </a:rPr>
              <a:t>Storage</a:t>
            </a:r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 no PJM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052736"/>
            <a:ext cx="8352928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Pumped Hydro Storage: </a:t>
            </a:r>
            <a:r>
              <a:rPr lang="en-US" sz="2000" dirty="0" smtClean="0"/>
              <a:t>5000 MW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Thermal (water heaters):  </a:t>
            </a:r>
            <a:r>
              <a:rPr lang="en-US" sz="2000" dirty="0" smtClean="0"/>
              <a:t>90 MW</a:t>
            </a:r>
          </a:p>
          <a:p>
            <a:endParaRPr lang="en-US" sz="2000" dirty="0"/>
          </a:p>
          <a:p>
            <a:r>
              <a:rPr lang="en-US" sz="2000" b="1" dirty="0" smtClean="0"/>
              <a:t>Flywheel:  </a:t>
            </a:r>
            <a:r>
              <a:rPr lang="en-US" sz="2000" dirty="0" smtClean="0"/>
              <a:t>		20 MW</a:t>
            </a:r>
          </a:p>
          <a:p>
            <a:endParaRPr lang="en-US" sz="2000" dirty="0"/>
          </a:p>
          <a:p>
            <a:r>
              <a:rPr lang="en-US" sz="2000" b="1" dirty="0" smtClean="0"/>
              <a:t>Batteries </a:t>
            </a:r>
            <a:r>
              <a:rPr lang="en-US" sz="2000" dirty="0" smtClean="0"/>
              <a:t>		300 MW </a:t>
            </a:r>
          </a:p>
          <a:p>
            <a:r>
              <a:rPr lang="en-US" sz="2000" dirty="0" smtClean="0"/>
              <a:t>(around 150 MW connected to the transmission grid, </a:t>
            </a:r>
            <a:r>
              <a:rPr lang="en-US" sz="2000" dirty="0" err="1" smtClean="0"/>
              <a:t>dispateched</a:t>
            </a:r>
            <a:r>
              <a:rPr lang="en-US" sz="2000" dirty="0" smtClean="0"/>
              <a:t> by PJM operator)</a:t>
            </a:r>
            <a:endParaRPr lang="en-US" sz="2000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701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83568" y="260648"/>
            <a:ext cx="8136904" cy="1723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Apresentação </a:t>
            </a:r>
            <a:r>
              <a:rPr lang="pt-BR" sz="2400" b="1" dirty="0" smtClean="0"/>
              <a:t>20</a:t>
            </a:r>
            <a:r>
              <a:rPr lang="pt-BR" sz="2400" b="1" dirty="0" smtClean="0"/>
              <a:t>/04/2020</a:t>
            </a:r>
            <a:endParaRPr lang="pt-BR" sz="2400" b="1" dirty="0" smtClean="0"/>
          </a:p>
          <a:p>
            <a:pPr algn="ctr"/>
            <a:endParaRPr lang="pt-BR" sz="1000" b="1" dirty="0" smtClean="0"/>
          </a:p>
          <a:p>
            <a:pPr algn="ctr"/>
            <a:r>
              <a:rPr lang="pt-BR" sz="2400" b="1" dirty="0" smtClean="0"/>
              <a:t>Usinas </a:t>
            </a:r>
            <a:r>
              <a:rPr lang="pt-BR" sz="2400" b="1" dirty="0"/>
              <a:t>Hidrelétricas Reversíveis:</a:t>
            </a:r>
            <a:br>
              <a:rPr lang="pt-BR" sz="2400" b="1" dirty="0"/>
            </a:br>
            <a:r>
              <a:rPr lang="pt-BR" sz="2400" b="1" dirty="0" smtClean="0"/>
              <a:t>Relato de Visita a Operadores Regionais, Agencia Regulatória e </a:t>
            </a:r>
            <a:r>
              <a:rPr lang="pt-BR" sz="2400" b="1" dirty="0" err="1" smtClean="0"/>
              <a:t>Depto</a:t>
            </a:r>
            <a:r>
              <a:rPr lang="pt-BR" sz="2400" b="1" dirty="0" smtClean="0"/>
              <a:t>. de Energia dos EUA em Fev./2020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539552" y="2420888"/>
            <a:ext cx="8280920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 smtClean="0"/>
              <a:t>Objetivo da Viagem e Visitas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 Conhecer o papel das </a:t>
            </a:r>
            <a:r>
              <a:rPr lang="pt-BR" sz="2400" dirty="0" err="1" smtClean="0"/>
              <a:t>UHRs</a:t>
            </a:r>
            <a:r>
              <a:rPr lang="pt-BR" sz="2400" dirty="0" smtClean="0"/>
              <a:t> nos Sistemas de Potencia dos EUA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Saber como as </a:t>
            </a:r>
            <a:r>
              <a:rPr lang="pt-BR" sz="2400" dirty="0" err="1" smtClean="0"/>
              <a:t>UHRs</a:t>
            </a:r>
            <a:r>
              <a:rPr lang="pt-BR" sz="2400" dirty="0" smtClean="0"/>
              <a:t> são operadas / despachadas no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Conhecer a base regulatória da </a:t>
            </a:r>
            <a:r>
              <a:rPr lang="pt-BR" sz="2400" dirty="0" err="1" smtClean="0"/>
              <a:t>UHRs</a:t>
            </a:r>
            <a:r>
              <a:rPr lang="pt-BR" sz="2400" dirty="0" smtClean="0"/>
              <a:t> nos EUA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Saber tendências atuais de novos investimentos /expansão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Conhecer as formas de remuneração das </a:t>
            </a:r>
            <a:r>
              <a:rPr lang="pt-BR" sz="2400" dirty="0" err="1" smtClean="0"/>
              <a:t>UHRs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7588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20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356168" y="77723"/>
            <a:ext cx="451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err="1" smtClean="0">
                <a:latin typeface="Calibri" pitchFamily="34" charset="0"/>
                <a:cs typeface="Times New Roman" pitchFamily="18" charset="0"/>
              </a:rPr>
              <a:t>Questions</a:t>
            </a:r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latin typeface="Calibri" pitchFamily="34" charset="0"/>
                <a:cs typeface="Times New Roman" pitchFamily="18" charset="0"/>
              </a:rPr>
              <a:t>and</a:t>
            </a:r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latin typeface="Calibri" pitchFamily="34" charset="0"/>
                <a:cs typeface="Times New Roman" pitchFamily="18" charset="0"/>
              </a:rPr>
              <a:t>Answers</a:t>
            </a:r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latin typeface="Calibri" pitchFamily="34" charset="0"/>
                <a:cs typeface="Times New Roman" pitchFamily="18" charset="0"/>
              </a:rPr>
              <a:t>from</a:t>
            </a:r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 PJM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757153"/>
            <a:ext cx="83529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Contributions of PHS in the PJM</a:t>
            </a:r>
          </a:p>
          <a:p>
            <a:endParaRPr lang="en-US" b="1" dirty="0" smtClean="0"/>
          </a:p>
          <a:p>
            <a:r>
              <a:rPr lang="en-US" sz="2000" i="1" dirty="0" smtClean="0"/>
              <a:t>Fast </a:t>
            </a:r>
            <a:r>
              <a:rPr lang="en-US" sz="2000" i="1" dirty="0"/>
              <a:t>response to mitigate intermittence is very useful for the grid operator</a:t>
            </a:r>
            <a:r>
              <a:rPr lang="en-US" sz="2000" i="1" dirty="0" smtClean="0"/>
              <a:t>.</a:t>
            </a:r>
          </a:p>
          <a:p>
            <a:r>
              <a:rPr lang="en-US" sz="2000" dirty="0"/>
              <a:t>PHS are as fast and flexible as gas thermal and hydro. </a:t>
            </a:r>
            <a:r>
              <a:rPr lang="en-US" sz="2000" i="1" dirty="0"/>
              <a:t>They are not prioritized for dispatch. Dispatch is controlled by market (cost merit).</a:t>
            </a:r>
            <a:endParaRPr lang="pt-BR" sz="2000" i="1" dirty="0"/>
          </a:p>
        </p:txBody>
      </p:sp>
      <p:sp>
        <p:nvSpPr>
          <p:cNvPr id="6" name="Retângulo 5"/>
          <p:cNvSpPr/>
          <p:nvPr/>
        </p:nvSpPr>
        <p:spPr>
          <a:xfrm>
            <a:off x="72008" y="2129368"/>
            <a:ext cx="87484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 </a:t>
            </a:r>
            <a:endParaRPr lang="pt-BR" sz="2400" b="1" dirty="0"/>
          </a:p>
          <a:p>
            <a:pPr lvl="0"/>
            <a:r>
              <a:rPr lang="en-US" sz="2400" b="1" dirty="0" smtClean="0"/>
              <a:t>2. Are </a:t>
            </a:r>
            <a:r>
              <a:rPr lang="en-US" sz="2400" b="1" dirty="0"/>
              <a:t>there specific PJM rules or procedures to dispatch PHS plants? For example, notification times required from PJM or from PHS owners</a:t>
            </a:r>
            <a:r>
              <a:rPr lang="en-US" sz="2400" b="1" dirty="0" smtClean="0"/>
              <a:t>?</a:t>
            </a:r>
          </a:p>
          <a:p>
            <a:pPr lvl="0"/>
            <a:endParaRPr lang="pt-BR" dirty="0"/>
          </a:p>
          <a:p>
            <a:r>
              <a:rPr lang="en-US" sz="2200" i="1" dirty="0"/>
              <a:t>In general, there are no specific rules. Dispatch is fully controlled by market. Notification is required in advance for unusual operation in large units.</a:t>
            </a:r>
            <a:endParaRPr lang="pt-BR" sz="2200" i="1" dirty="0"/>
          </a:p>
        </p:txBody>
      </p:sp>
      <p:sp>
        <p:nvSpPr>
          <p:cNvPr id="7" name="Retângulo 6"/>
          <p:cNvSpPr/>
          <p:nvPr/>
        </p:nvSpPr>
        <p:spPr>
          <a:xfrm>
            <a:off x="72008" y="4365104"/>
            <a:ext cx="874846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 </a:t>
            </a:r>
            <a:endParaRPr lang="pt-BR" sz="2400" b="1" dirty="0"/>
          </a:p>
          <a:p>
            <a:r>
              <a:rPr lang="en-US" sz="2400" b="1" dirty="0" smtClean="0"/>
              <a:t>3. Which </a:t>
            </a:r>
            <a:r>
              <a:rPr lang="en-US" sz="2400" b="1" dirty="0"/>
              <a:t>is the contribution of PHS plants during outages of other plants or transmission lines? Is there a plant priority dispatching rule? </a:t>
            </a:r>
            <a:endParaRPr lang="en-US" sz="2400" b="1" dirty="0" smtClean="0"/>
          </a:p>
          <a:p>
            <a:endParaRPr lang="en-US" dirty="0"/>
          </a:p>
          <a:p>
            <a:r>
              <a:rPr lang="en-US" sz="2000" i="1" dirty="0"/>
              <a:t>The role of PHS during outages is similar to other fast-response and black-star capable sources.</a:t>
            </a:r>
            <a:endParaRPr lang="pt-BR" sz="2000" i="1" dirty="0"/>
          </a:p>
          <a:p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4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21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356168" y="77723"/>
            <a:ext cx="451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err="1" smtClean="0">
                <a:latin typeface="Calibri" pitchFamily="34" charset="0"/>
                <a:cs typeface="Times New Roman" pitchFamily="18" charset="0"/>
              </a:rPr>
              <a:t>Questions</a:t>
            </a:r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latin typeface="Calibri" pitchFamily="34" charset="0"/>
                <a:cs typeface="Times New Roman" pitchFamily="18" charset="0"/>
              </a:rPr>
              <a:t>and</a:t>
            </a:r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latin typeface="Calibri" pitchFamily="34" charset="0"/>
                <a:cs typeface="Times New Roman" pitchFamily="18" charset="0"/>
              </a:rPr>
              <a:t>Answers</a:t>
            </a:r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latin typeface="Calibri" pitchFamily="34" charset="0"/>
                <a:cs typeface="Times New Roman" pitchFamily="18" charset="0"/>
              </a:rPr>
              <a:t>from</a:t>
            </a:r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 PJM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757153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4. </a:t>
            </a:r>
            <a:r>
              <a:rPr lang="en-US" sz="2000" b="1" dirty="0" smtClean="0"/>
              <a:t>The </a:t>
            </a:r>
            <a:r>
              <a:rPr lang="en-US" sz="2000" b="1" dirty="0"/>
              <a:t>storage of PHS plants can be computed as a part of the Installed Reserve Margin (IRM) of PJM ? If yes, full or minimum storage (how much?) of PHS has to be available during peak hours of the Summer or Winter?</a:t>
            </a:r>
            <a:endParaRPr lang="pt-BR" sz="2000" b="1" dirty="0"/>
          </a:p>
          <a:p>
            <a:endParaRPr lang="en-US" dirty="0" smtClean="0"/>
          </a:p>
          <a:p>
            <a:r>
              <a:rPr lang="en-US" sz="2200" dirty="0" smtClean="0"/>
              <a:t>PHS </a:t>
            </a:r>
            <a:r>
              <a:rPr lang="en-US" sz="2200" dirty="0"/>
              <a:t>can be part of both synchronized and non-synchronized reserves. Non-synchronized units are able to come online within 10 minutes.</a:t>
            </a:r>
            <a:endParaRPr lang="pt-BR" sz="2200" dirty="0"/>
          </a:p>
          <a:p>
            <a:endParaRPr lang="en-US" b="1" dirty="0" smtClean="0"/>
          </a:p>
        </p:txBody>
      </p:sp>
      <p:sp>
        <p:nvSpPr>
          <p:cNvPr id="5" name="Retângulo 4"/>
          <p:cNvSpPr/>
          <p:nvPr/>
        </p:nvSpPr>
        <p:spPr>
          <a:xfrm>
            <a:off x="144016" y="2852936"/>
            <a:ext cx="8460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In </a:t>
            </a:r>
            <a:r>
              <a:rPr lang="en-US" sz="2400" b="1" dirty="0"/>
              <a:t>which PJM markets Pumped Hydro Storage -PHS plants have regular participation? Day-ahead, intra-day, ancillary services</a:t>
            </a:r>
            <a:r>
              <a:rPr lang="en-US" sz="2400" b="1" dirty="0" smtClean="0"/>
              <a:t>?</a:t>
            </a:r>
          </a:p>
          <a:p>
            <a:pPr lvl="0"/>
            <a:endParaRPr lang="pt-BR" sz="2400" b="1" i="1" dirty="0"/>
          </a:p>
          <a:p>
            <a:r>
              <a:rPr lang="en-US" sz="2400" i="1" dirty="0"/>
              <a:t>They have regular participation in day-ahead, intra-day and ancillary services</a:t>
            </a:r>
            <a:r>
              <a:rPr lang="en-US" sz="2400" i="1" dirty="0" smtClean="0"/>
              <a:t>.</a:t>
            </a:r>
          </a:p>
          <a:p>
            <a:endParaRPr lang="en-US" sz="2400" i="1" dirty="0"/>
          </a:p>
          <a:p>
            <a:pPr lvl="0"/>
            <a:r>
              <a:rPr lang="en-US" sz="2400" b="1" dirty="0" smtClean="0"/>
              <a:t>6. Where </a:t>
            </a:r>
            <a:r>
              <a:rPr lang="en-US" sz="2400" b="1" dirty="0"/>
              <a:t>are the main sources of revenues for PHS plants?</a:t>
            </a:r>
            <a:endParaRPr lang="pt-BR" sz="2400" b="1" dirty="0"/>
          </a:p>
          <a:p>
            <a:endParaRPr lang="en-US" sz="2400" dirty="0" smtClean="0"/>
          </a:p>
          <a:p>
            <a:r>
              <a:rPr lang="en-US" sz="2400" dirty="0" smtClean="0"/>
              <a:t>Did </a:t>
            </a:r>
            <a:r>
              <a:rPr lang="en-US" sz="2400" dirty="0"/>
              <a:t>not have accurate information, but would send it to us. Arbitrage is a source of revenue, but capacity market and ancillary services are the main ones. </a:t>
            </a:r>
            <a:endParaRPr lang="pt-BR" sz="2400" dirty="0"/>
          </a:p>
          <a:p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8620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22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92696"/>
            <a:ext cx="8964488" cy="32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12061" y="77723"/>
            <a:ext cx="7407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Fontes de Receitas dos Geradores no PJM – Ano de 2018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4077072"/>
            <a:ext cx="8784976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Obs. 1-   </a:t>
            </a: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As </a:t>
            </a:r>
            <a:r>
              <a:rPr lang="pt-BR" sz="2400" dirty="0" err="1" smtClean="0">
                <a:latin typeface="Calibri" pitchFamily="34" charset="0"/>
                <a:cs typeface="Times New Roman" pitchFamily="18" charset="0"/>
              </a:rPr>
              <a:t>UHRs</a:t>
            </a: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 (indicador relativo: 1.23)  foram superiores a Carvão (0.81), Térmica a  </a:t>
            </a:r>
            <a:r>
              <a:rPr lang="pt-BR" sz="2400" dirty="0" err="1" smtClean="0">
                <a:latin typeface="Calibri" pitchFamily="34" charset="0"/>
                <a:cs typeface="Times New Roman" pitchFamily="18" charset="0"/>
              </a:rPr>
              <a:t>Oil</a:t>
            </a: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 (0.67) e </a:t>
            </a:r>
            <a:r>
              <a:rPr lang="pt-BR" sz="2400" dirty="0" err="1" smtClean="0">
                <a:latin typeface="Calibri" pitchFamily="34" charset="0"/>
                <a:cs typeface="Times New Roman" pitchFamily="18" charset="0"/>
              </a:rPr>
              <a:t>Termicas</a:t>
            </a: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 a Gás CC (1.0) e foram inferiores a UHE convencional (2,23) e Nuclear(3,5) em termos de receita líquida anual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5733256"/>
            <a:ext cx="849694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Obs. 2-   </a:t>
            </a: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As receitas das  </a:t>
            </a:r>
            <a:r>
              <a:rPr lang="pt-BR" sz="2400" dirty="0" err="1" smtClean="0">
                <a:latin typeface="Calibri" pitchFamily="34" charset="0"/>
                <a:cs typeface="Times New Roman" pitchFamily="18" charset="0"/>
              </a:rPr>
              <a:t>UHRs</a:t>
            </a: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 em 2018 vem do mercado de energia e serviços </a:t>
            </a:r>
            <a:r>
              <a:rPr lang="pt-BR" sz="2400" dirty="0" err="1" smtClean="0">
                <a:latin typeface="Calibri" pitchFamily="34" charset="0"/>
                <a:cs typeface="Times New Roman" pitchFamily="18" charset="0"/>
              </a:rPr>
              <a:t>ancilares</a:t>
            </a:r>
            <a:r>
              <a:rPr lang="pt-BR" sz="2400" dirty="0" smtClean="0">
                <a:latin typeface="Calibri" pitchFamily="34" charset="0"/>
                <a:cs typeface="Times New Roman" pitchFamily="18" charset="0"/>
              </a:rPr>
              <a:t> ( 49%) e do mercado de capacidade (51%)</a:t>
            </a:r>
          </a:p>
        </p:txBody>
      </p:sp>
    </p:spTree>
    <p:extLst>
      <p:ext uri="{BB962C8B-B14F-4D97-AF65-F5344CB8AC3E}">
        <p14:creationId xmlns:p14="http://schemas.microsoft.com/office/powerpoint/2010/main" val="229103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3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564904"/>
            <a:ext cx="8591550" cy="42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16431" y="116632"/>
            <a:ext cx="61239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Operadores Regionais de Sistemas e Mercados dos EUA 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5603" y="548680"/>
            <a:ext cx="89235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Realizam Operação de Mercado (=CCEE)  e Operação de Sistemas Regionais (=ONS)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Respondem por cerca de 2/3 do consumo dos EUA (total = 4000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TWh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anuais)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Operam mercados competitivos de atacado, com Preços Horários, locacionais (por barra)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O Preço é formado de forma competitiva, por ofertas de geração e compra, nos mercados</a:t>
            </a:r>
          </a:p>
          <a:p>
            <a:r>
              <a:rPr lang="pt-BR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     Day-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Ahead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Intra-day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itchFamily="34" charset="0"/>
                <a:cs typeface="Times New Roman" pitchFamily="18" charset="0"/>
              </a:rPr>
              <a:t>Há  também Mercado de Capacidade e de Serviços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Ancilares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5940152" y="4221088"/>
            <a:ext cx="936104" cy="48142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668344" y="3717032"/>
            <a:ext cx="936104" cy="48142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499992" y="3284983"/>
            <a:ext cx="936104" cy="672759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020272" y="5589240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Selecionados 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7762623" y="4221088"/>
            <a:ext cx="121745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6444208" y="4725144"/>
            <a:ext cx="72008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6" idx="1"/>
          </p:cNvCxnSpPr>
          <p:nvPr/>
        </p:nvCxnSpPr>
        <p:spPr>
          <a:xfrm flipH="1" flipV="1">
            <a:off x="5220072" y="3957744"/>
            <a:ext cx="1800200" cy="1816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5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4</a:t>
            </a:fld>
            <a:endParaRPr lang="pt-BR"/>
          </a:p>
        </p:txBody>
      </p:sp>
      <p:pic>
        <p:nvPicPr>
          <p:cNvPr id="1029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0668"/>
            <a:ext cx="1543050" cy="80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071"/>
            <a:ext cx="1152525" cy="504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1647825" cy="638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4" descr="Federal Energy Regulatory Commi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54006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8511"/>
            <a:ext cx="19240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7803" y="15588"/>
            <a:ext cx="75185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Operadores Regionais de Sistemas e Mercados dos EUA Selecionados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-36512" y="1476073"/>
            <a:ext cx="30132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7"/>
              </a:rPr>
              <a:t>https://www.iso-ne.com/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36512" y="2525415"/>
            <a:ext cx="212128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https://www.pjm.com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5496" y="3822139"/>
            <a:ext cx="3420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err="1"/>
              <a:t>Midcontinent</a:t>
            </a:r>
            <a:r>
              <a:rPr lang="pt-BR" sz="1400" dirty="0"/>
              <a:t> </a:t>
            </a:r>
            <a:r>
              <a:rPr lang="pt-BR" sz="1400" dirty="0" err="1"/>
              <a:t>Independent</a:t>
            </a:r>
            <a:r>
              <a:rPr lang="pt-BR" sz="1400" dirty="0"/>
              <a:t> System </a:t>
            </a:r>
            <a:r>
              <a:rPr lang="pt-BR" sz="1400" dirty="0" err="1"/>
              <a:t>Operator</a:t>
            </a:r>
            <a:endParaRPr lang="pt-BR" sz="1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https://www.misoenergy.org/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99992" y="5518973"/>
            <a:ext cx="2684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Energy Department (DOE):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27784" y="5981799"/>
            <a:ext cx="231332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https://www.energy.gov</a:t>
            </a:r>
            <a:r>
              <a:rPr kumimoji="0" lang="en-US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/</a:t>
            </a: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23528" y="4510861"/>
            <a:ext cx="2241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Entidade</a:t>
            </a:r>
            <a:r>
              <a:rPr kumimoji="0" lang="en-US" alt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pt-BR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Regulatória</a:t>
            </a:r>
            <a:r>
              <a:rPr kumimoji="0" lang="en-US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67744" y="476672"/>
            <a:ext cx="61470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Capacidade: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31.000 MW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,  Receita Anual: 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U$ 9,6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bilhoes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(2018)</a:t>
            </a:r>
          </a:p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6 estados do NE dos USA : </a:t>
            </a:r>
            <a:r>
              <a:rPr lang="en-US" dirty="0"/>
              <a:t> </a:t>
            </a:r>
            <a:r>
              <a:rPr lang="en-US" dirty="0">
                <a:hlinkClick r:id="rId11" tooltip="Connecticut"/>
              </a:rPr>
              <a:t>Connecticut</a:t>
            </a:r>
            <a:r>
              <a:rPr lang="en-US" dirty="0"/>
              <a:t>, </a:t>
            </a:r>
            <a:r>
              <a:rPr lang="en-US" dirty="0">
                <a:hlinkClick r:id="rId12" tooltip="Maine"/>
              </a:rPr>
              <a:t>Maine</a:t>
            </a:r>
            <a:r>
              <a:rPr lang="en-US" dirty="0"/>
              <a:t>, </a:t>
            </a:r>
            <a:endParaRPr lang="en-US" dirty="0" smtClean="0"/>
          </a:p>
          <a:p>
            <a:r>
              <a:rPr lang="en-US" dirty="0" smtClean="0">
                <a:hlinkClick r:id="rId13" tooltip="Massachusetts"/>
              </a:rPr>
              <a:t>Massachusetts</a:t>
            </a:r>
            <a:r>
              <a:rPr lang="en-US" dirty="0"/>
              <a:t>, </a:t>
            </a:r>
            <a:r>
              <a:rPr lang="en-US" dirty="0">
                <a:hlinkClick r:id="rId14" tooltip="New Hampshire"/>
              </a:rPr>
              <a:t>New Hampshire</a:t>
            </a:r>
            <a:r>
              <a:rPr lang="en-US" dirty="0"/>
              <a:t>, </a:t>
            </a:r>
            <a:r>
              <a:rPr lang="en-US" dirty="0">
                <a:hlinkClick r:id="rId15" tooltip="Rhode Island"/>
              </a:rPr>
              <a:t>Rhode Island</a:t>
            </a:r>
            <a:r>
              <a:rPr lang="en-US" dirty="0"/>
              <a:t>, and </a:t>
            </a:r>
            <a:r>
              <a:rPr lang="en-US" dirty="0">
                <a:hlinkClick r:id="rId16" tooltip="Vermont"/>
              </a:rPr>
              <a:t>Vermont</a:t>
            </a:r>
            <a:r>
              <a:rPr lang="en-US" dirty="0" smtClean="0"/>
              <a:t>.</a:t>
            </a:r>
            <a:endParaRPr lang="en-US" baseline="30000" dirty="0"/>
          </a:p>
        </p:txBody>
      </p:sp>
      <p:sp>
        <p:nvSpPr>
          <p:cNvPr id="16" name="Retângulo 15"/>
          <p:cNvSpPr/>
          <p:nvPr/>
        </p:nvSpPr>
        <p:spPr>
          <a:xfrm>
            <a:off x="2493220" y="3214717"/>
            <a:ext cx="554427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Capacidade: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175.000 MW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,  Receita Anual: 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U$ 29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bilhoes</a:t>
            </a:r>
            <a:endParaRPr lang="pt-BR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15 estados dos USA e 1 província do Canadá (</a:t>
            </a:r>
            <a:r>
              <a:rPr lang="pt-BR" b="1" dirty="0" err="1" smtClean="0">
                <a:latin typeface="Calibri" pitchFamily="34" charset="0"/>
                <a:cs typeface="Times New Roman" pitchFamily="18" charset="0"/>
              </a:rPr>
              <a:t>Manitoba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)</a:t>
            </a:r>
            <a:endParaRPr lang="en-US" baseline="30000" dirty="0"/>
          </a:p>
        </p:txBody>
      </p:sp>
      <p:sp>
        <p:nvSpPr>
          <p:cNvPr id="17" name="Retângulo 16"/>
          <p:cNvSpPr/>
          <p:nvPr/>
        </p:nvSpPr>
        <p:spPr>
          <a:xfrm>
            <a:off x="2420144" y="1844824"/>
            <a:ext cx="641316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Capacidade: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180.000 MW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,  Receita Anual: 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U$ 50 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bilhoes</a:t>
            </a:r>
            <a:endParaRPr lang="pt-BR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13 estados  dos USA : </a:t>
            </a:r>
            <a:r>
              <a:rPr lang="en-US" dirty="0"/>
              <a:t> </a:t>
            </a:r>
            <a:r>
              <a:rPr lang="en-US" dirty="0" err="1" smtClean="0"/>
              <a:t>Pensilvania</a:t>
            </a:r>
            <a:r>
              <a:rPr lang="en-US" dirty="0" smtClean="0"/>
              <a:t>, New Jersey, </a:t>
            </a:r>
            <a:r>
              <a:rPr lang="en-US" dirty="0" err="1" smtClean="0"/>
              <a:t>Mariland</a:t>
            </a:r>
            <a:r>
              <a:rPr lang="en-US" dirty="0" smtClean="0"/>
              <a:t>  e outros.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908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5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52048" cy="6136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60846" y="15588"/>
            <a:ext cx="408336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000" b="1" dirty="0" smtClean="0">
                <a:latin typeface="Calibri" pitchFamily="34" charset="0"/>
                <a:cs typeface="Times New Roman" pitchFamily="18" charset="0"/>
              </a:rPr>
              <a:t>Plantas Construídas – Status de 1995</a:t>
            </a:r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596336" y="1628800"/>
            <a:ext cx="936104" cy="48142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300192" y="1291394"/>
            <a:ext cx="936104" cy="48142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>
            <a:off x="6948264" y="98072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7100664" y="989112"/>
            <a:ext cx="711696" cy="783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588224" y="548680"/>
            <a:ext cx="181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New </a:t>
            </a:r>
            <a:r>
              <a:rPr lang="pt-BR" b="1" dirty="0" err="1" smtClean="0">
                <a:latin typeface="Calibri" pitchFamily="34" charset="0"/>
                <a:cs typeface="Times New Roman" pitchFamily="18" charset="0"/>
              </a:rPr>
              <a:t>England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 ISO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4003962" y="971436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itchFamily="34" charset="0"/>
                <a:cs typeface="Times New Roman" pitchFamily="18" charset="0"/>
              </a:rPr>
              <a:t>M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ISO</a:t>
            </a:r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4211960" y="2011474"/>
            <a:ext cx="936104" cy="48142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283968" y="1277144"/>
            <a:ext cx="432048" cy="783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7164288" y="2996952"/>
            <a:ext cx="936104" cy="48142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463326" y="2987660"/>
            <a:ext cx="57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PJM</a:t>
            </a:r>
            <a:endParaRPr lang="pt-BR" dirty="0"/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8100392" y="3140968"/>
            <a:ext cx="3032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6</a:t>
            </a:fld>
            <a:endParaRPr lang="pt-BR"/>
          </a:p>
        </p:txBody>
      </p:sp>
      <p:pic>
        <p:nvPicPr>
          <p:cNvPr id="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0668"/>
            <a:ext cx="1543050" cy="80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67744" y="476672"/>
            <a:ext cx="58952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Capacidade: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31.000 MW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,  Receita Anual: 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U$ 6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bilhoes</a:t>
            </a:r>
            <a:endParaRPr lang="pt-BR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6 estados do NE dos USA : </a:t>
            </a:r>
            <a:r>
              <a:rPr lang="en-US" dirty="0"/>
              <a:t> </a:t>
            </a:r>
            <a:r>
              <a:rPr lang="en-US" dirty="0">
                <a:hlinkClick r:id="rId3" tooltip="Connecticut"/>
              </a:rPr>
              <a:t>Connecticut</a:t>
            </a:r>
            <a:r>
              <a:rPr lang="en-US" dirty="0"/>
              <a:t>, </a:t>
            </a:r>
            <a:r>
              <a:rPr lang="en-US" dirty="0">
                <a:hlinkClick r:id="rId4" tooltip="Maine"/>
              </a:rPr>
              <a:t>Maine</a:t>
            </a:r>
            <a:r>
              <a:rPr lang="en-US" dirty="0"/>
              <a:t>, </a:t>
            </a:r>
            <a:endParaRPr lang="en-US" dirty="0" smtClean="0"/>
          </a:p>
          <a:p>
            <a:r>
              <a:rPr lang="en-US" dirty="0" smtClean="0">
                <a:hlinkClick r:id="rId5" tooltip="Massachusetts"/>
              </a:rPr>
              <a:t>Massachusetts</a:t>
            </a:r>
            <a:r>
              <a:rPr lang="en-US" dirty="0"/>
              <a:t>, </a:t>
            </a:r>
            <a:r>
              <a:rPr lang="en-US" dirty="0">
                <a:hlinkClick r:id="rId6" tooltip="New Hampshire"/>
              </a:rPr>
              <a:t>New Hampshire</a:t>
            </a:r>
            <a:r>
              <a:rPr lang="en-US" dirty="0"/>
              <a:t>, </a:t>
            </a:r>
            <a:r>
              <a:rPr lang="en-US" dirty="0">
                <a:hlinkClick r:id="rId7" tooltip="Rhode Island"/>
              </a:rPr>
              <a:t>Rhode Island</a:t>
            </a:r>
            <a:r>
              <a:rPr lang="en-US" dirty="0"/>
              <a:t>, and </a:t>
            </a:r>
            <a:r>
              <a:rPr lang="en-US" dirty="0">
                <a:hlinkClick r:id="rId8" tooltip="Vermont"/>
              </a:rPr>
              <a:t>Vermont</a:t>
            </a:r>
            <a:r>
              <a:rPr lang="en-US" dirty="0" smtClean="0"/>
              <a:t>.</a:t>
            </a:r>
            <a:endParaRPr lang="en-US" baseline="30000" dirty="0"/>
          </a:p>
        </p:txBody>
      </p:sp>
      <p:sp>
        <p:nvSpPr>
          <p:cNvPr id="5" name="Retângulo 4"/>
          <p:cNvSpPr/>
          <p:nvPr/>
        </p:nvSpPr>
        <p:spPr>
          <a:xfrm>
            <a:off x="395536" y="1772816"/>
            <a:ext cx="757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itchFamily="34" charset="0"/>
                <a:cs typeface="Times New Roman" pitchFamily="18" charset="0"/>
              </a:rPr>
              <a:t>Receita Anual:  </a:t>
            </a:r>
            <a:r>
              <a:rPr lang="pt-BR" dirty="0">
                <a:latin typeface="Calibri" pitchFamily="34" charset="0"/>
                <a:cs typeface="Times New Roman" pitchFamily="18" charset="0"/>
              </a:rPr>
              <a:t>U$ 6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bilhoes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( 6,0 de Energy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Markets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e 3,6 de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Capacity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Markets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2348880"/>
            <a:ext cx="815902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Desde a década de 70: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Pumped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Storage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é a forma predominante de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storage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endParaRPr lang="pt-BR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pt-BR" dirty="0" smtClean="0">
                <a:latin typeface="Calibri" pitchFamily="34" charset="0"/>
                <a:cs typeface="Times New Roman" pitchFamily="18" charset="0"/>
              </a:rPr>
              <a:t>Duas grandes plantas são capazes de suprir 1.800 MW em 10 min,</a:t>
            </a:r>
          </a:p>
          <a:p>
            <a:r>
              <a:rPr lang="pt-BR" dirty="0" smtClean="0">
                <a:latin typeface="Calibri" pitchFamily="34" charset="0"/>
                <a:cs typeface="Times New Roman" pitchFamily="18" charset="0"/>
              </a:rPr>
              <a:t>No máximo, podem prover até 12.000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MWh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de energia</a:t>
            </a:r>
            <a:endParaRPr lang="pt-BR" dirty="0">
              <a:latin typeface="Calibri" pitchFamily="34" charset="0"/>
              <a:cs typeface="Times New Roman" pitchFamily="18" charset="0"/>
            </a:endParaRPr>
          </a:p>
          <a:p>
            <a:endParaRPr lang="pt-BR" dirty="0" smtClean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Receita </a:t>
            </a:r>
            <a:r>
              <a:rPr lang="pt-BR" b="1" dirty="0">
                <a:latin typeface="Calibri" pitchFamily="34" charset="0"/>
                <a:cs typeface="Times New Roman" pitchFamily="18" charset="0"/>
              </a:rPr>
              <a:t>Anual:  </a:t>
            </a:r>
            <a:r>
              <a:rPr lang="pt-BR" dirty="0">
                <a:latin typeface="Calibri" pitchFamily="34" charset="0"/>
                <a:cs typeface="Times New Roman" pitchFamily="18" charset="0"/>
              </a:rPr>
              <a:t>U$ 6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bilhoes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( 6,0 de Energy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Markets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e 3,6 de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Capacity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Markets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Regras de Participação no Mercado Despachável: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/>
              <a:t>Podem participar do Mercado de energia, capacidade, reserva e regulação, como </a:t>
            </a:r>
          </a:p>
          <a:p>
            <a:r>
              <a:rPr lang="pt-BR" dirty="0"/>
              <a:t> </a:t>
            </a:r>
            <a:r>
              <a:rPr lang="pt-BR" dirty="0" smtClean="0"/>
              <a:t>     Fonte despachável de suprimento ou de carga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Importância no Grid:  </a:t>
            </a:r>
            <a:r>
              <a:rPr lang="pt-BR" dirty="0" smtClean="0"/>
              <a:t>Fonte de confiabilidade para o grid, despachável com muita</a:t>
            </a:r>
          </a:p>
          <a:p>
            <a:r>
              <a:rPr lang="pt-BR" dirty="0"/>
              <a:t> </a:t>
            </a:r>
            <a:r>
              <a:rPr lang="pt-BR" dirty="0" smtClean="0"/>
              <a:t>      agilidade (</a:t>
            </a:r>
            <a:r>
              <a:rPr lang="pt-BR" dirty="0" err="1" smtClean="0"/>
              <a:t>Northfield</a:t>
            </a:r>
            <a:r>
              <a:rPr lang="pt-BR" dirty="0" smtClean="0"/>
              <a:t>: 940 MW em 6 min)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3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7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65981"/>
            <a:ext cx="9036496" cy="486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12"/>
            <a:ext cx="1543050" cy="80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23728" y="251356"/>
            <a:ext cx="613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Importância Futura: Transição para Renováveis</a:t>
            </a:r>
            <a:endParaRPr lang="pt-B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529590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436096" y="5805264"/>
            <a:ext cx="37389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/>
              <a:t>Expansion</a:t>
            </a:r>
            <a:r>
              <a:rPr lang="pt-BR" b="1" dirty="0" smtClean="0"/>
              <a:t> </a:t>
            </a:r>
            <a:r>
              <a:rPr lang="pt-BR" b="1" dirty="0" err="1" smtClean="0"/>
              <a:t>Plans</a:t>
            </a:r>
            <a:r>
              <a:rPr lang="pt-BR" b="1" dirty="0" smtClean="0"/>
              <a:t> (2027):</a:t>
            </a:r>
          </a:p>
          <a:p>
            <a:r>
              <a:rPr lang="pt-BR" b="1" dirty="0" smtClean="0"/>
              <a:t>Wind Power: </a:t>
            </a:r>
            <a:r>
              <a:rPr lang="pt-BR" dirty="0" err="1" smtClean="0"/>
              <a:t>from</a:t>
            </a:r>
            <a:r>
              <a:rPr lang="pt-BR" dirty="0" smtClean="0"/>
              <a:t> 1,4 GW </a:t>
            </a:r>
            <a:r>
              <a:rPr lang="pt-BR" dirty="0" err="1" smtClean="0"/>
              <a:t>to</a:t>
            </a:r>
            <a:r>
              <a:rPr lang="pt-BR" dirty="0" smtClean="0"/>
              <a:t> 13,5GW</a:t>
            </a:r>
          </a:p>
          <a:p>
            <a:r>
              <a:rPr lang="pt-BR" b="1" dirty="0" smtClean="0"/>
              <a:t>Solar:  </a:t>
            </a:r>
            <a:r>
              <a:rPr lang="pt-BR" dirty="0" err="1" smtClean="0"/>
              <a:t>from</a:t>
            </a:r>
            <a:r>
              <a:rPr lang="pt-BR" dirty="0" smtClean="0"/>
              <a:t> 2,8 </a:t>
            </a:r>
            <a:r>
              <a:rPr lang="pt-BR" dirty="0" err="1" smtClean="0"/>
              <a:t>to</a:t>
            </a:r>
            <a:r>
              <a:rPr lang="pt-BR" dirty="0" smtClean="0"/>
              <a:t> 5,8 GW</a:t>
            </a:r>
            <a:r>
              <a:rPr lang="pt-BR" b="1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4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8</a:t>
            </a:fld>
            <a:endParaRPr lang="pt-BR"/>
          </a:p>
        </p:txBody>
      </p:sp>
      <p:pic>
        <p:nvPicPr>
          <p:cNvPr id="3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647825" cy="638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23728" y="116632"/>
            <a:ext cx="554427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Capacidade: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175.000 MW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,  Receita Anual: 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U$ 29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bilhoes</a:t>
            </a:r>
            <a:endParaRPr lang="pt-BR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15 estados dos USA e 1 província do Canadá (</a:t>
            </a:r>
            <a:r>
              <a:rPr lang="pt-BR" b="1" dirty="0" err="1" smtClean="0">
                <a:latin typeface="Calibri" pitchFamily="34" charset="0"/>
                <a:cs typeface="Times New Roman" pitchFamily="18" charset="0"/>
              </a:rPr>
              <a:t>Manitoba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)</a:t>
            </a:r>
            <a:endParaRPr lang="en-US" baseline="30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6096000" cy="507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9314"/>
            <a:ext cx="3120060" cy="18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19F8-228E-48DA-9766-76A60120986D}" type="slidenum">
              <a:rPr lang="pt-BR" smtClean="0"/>
              <a:t>9</a:t>
            </a:fld>
            <a:endParaRPr lang="pt-BR"/>
          </a:p>
        </p:txBody>
      </p:sp>
      <p:pic>
        <p:nvPicPr>
          <p:cNvPr id="3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647825" cy="638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23728" y="116632"/>
            <a:ext cx="554427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Capacidade: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175.000 MW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,  Receita Anual:  </a:t>
            </a:r>
            <a:r>
              <a:rPr lang="pt-BR" dirty="0" smtClean="0">
                <a:latin typeface="Calibri" pitchFamily="34" charset="0"/>
                <a:cs typeface="Times New Roman" pitchFamily="18" charset="0"/>
              </a:rPr>
              <a:t>U$ 29 </a:t>
            </a:r>
            <a:r>
              <a:rPr lang="pt-BR" dirty="0" err="1" smtClean="0">
                <a:latin typeface="Calibri" pitchFamily="34" charset="0"/>
                <a:cs typeface="Times New Roman" pitchFamily="18" charset="0"/>
              </a:rPr>
              <a:t>bilhoes</a:t>
            </a:r>
            <a:endParaRPr lang="pt-BR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15 estados dos USA e 1 província do Canadá (</a:t>
            </a:r>
            <a:r>
              <a:rPr lang="pt-BR" b="1" dirty="0" err="1" smtClean="0">
                <a:latin typeface="Calibri" pitchFamily="34" charset="0"/>
                <a:cs typeface="Times New Roman" pitchFamily="18" charset="0"/>
              </a:rPr>
              <a:t>Manitoba</a:t>
            </a: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)</a:t>
            </a:r>
            <a:endParaRPr lang="en-US" baseline="30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3" y="1683593"/>
            <a:ext cx="61055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656884" y="1196752"/>
            <a:ext cx="5834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Calibri" pitchFamily="34" charset="0"/>
                <a:cs typeface="Times New Roman" pitchFamily="18" charset="0"/>
              </a:rPr>
              <a:t>Evolução da Matriz – Capacidade Instalada :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703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1094</Words>
  <Application>Microsoft Office PowerPoint</Application>
  <PresentationFormat>Apresentação na tela (4:3)</PresentationFormat>
  <Paragraphs>196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Usinas Hidrelétricas Reversíveis Projetos Selecionados, Tecnologias e Operação  21/11/2019</dc:title>
  <dc:creator>franco.barbosa@gmail.com</dc:creator>
  <cp:lastModifiedBy>franco.barbosa@gmail.com</cp:lastModifiedBy>
  <cp:revision>93</cp:revision>
  <dcterms:created xsi:type="dcterms:W3CDTF">2019-11-04T13:52:23Z</dcterms:created>
  <dcterms:modified xsi:type="dcterms:W3CDTF">2020-04-20T23:17:48Z</dcterms:modified>
</cp:coreProperties>
</file>