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1" r:id="rId3"/>
    <p:sldId id="257" r:id="rId4"/>
    <p:sldId id="258" r:id="rId5"/>
    <p:sldId id="278" r:id="rId6"/>
    <p:sldId id="265" r:id="rId7"/>
    <p:sldId id="280" r:id="rId8"/>
    <p:sldId id="282" r:id="rId9"/>
    <p:sldId id="283" r:id="rId10"/>
    <p:sldId id="275" r:id="rId11"/>
    <p:sldId id="297" r:id="rId12"/>
    <p:sldId id="276" r:id="rId13"/>
    <p:sldId id="306" r:id="rId14"/>
    <p:sldId id="300" r:id="rId15"/>
    <p:sldId id="301" r:id="rId16"/>
    <p:sldId id="302" r:id="rId17"/>
    <p:sldId id="304" r:id="rId18"/>
    <p:sldId id="305" r:id="rId19"/>
    <p:sldId id="310" r:id="rId20"/>
    <p:sldId id="277" r:id="rId21"/>
    <p:sldId id="311" r:id="rId22"/>
    <p:sldId id="312" r:id="rId23"/>
    <p:sldId id="313" r:id="rId24"/>
    <p:sldId id="314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77101" autoAdjust="0"/>
  </p:normalViewPr>
  <p:slideViewPr>
    <p:cSldViewPr>
      <p:cViewPr>
        <p:scale>
          <a:sx n="70" d="100"/>
          <a:sy n="70" d="100"/>
        </p:scale>
        <p:origin x="-20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ED0C4-5C2B-437E-B6D2-C3F4516A8B10}" type="datetimeFigureOut">
              <a:rPr lang="pt-BR" smtClean="0"/>
              <a:pPr/>
              <a:t>21/08/2019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B3E94-B854-40CA-B8F1-E86EFFC52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D0DEF-0A90-4FB7-87AD-1B1F80BC84FA}" type="datetimeFigureOut">
              <a:rPr lang="pt-BR" smtClean="0"/>
              <a:pPr/>
              <a:t>21/08/2019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EF198-5DF6-432A-93C7-24AEB2A957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EF198-5DF6-432A-93C7-24AEB2A957D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EF198-5DF6-432A-93C7-24AEB2A957D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EF198-5DF6-432A-93C7-24AEB2A957DF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Ramp intensity is presented in Fig. 6. Ramp intensity is defined as the sum of ramping (MW) for all units in a category divided by the total time of ramping operations for those units throughout the year [62]. Due to the large differences in the installed capacity among the scenarios and the generation technologies, the ramp intensity is indicated as a percentage related to the installed capacity.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EF198-5DF6-432A-93C7-24AEB2A957DF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EF198-5DF6-432A-93C7-24AEB2A957DF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EF198-5DF6-432A-93C7-24AEB2A957DF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1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FAD88F94-3F63-43D2-A67F-6FFCC108E6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ângulo de cantos arredondados 7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Número de Slide 22"/>
          <p:cNvSpPr txBox="1">
            <a:spLocks/>
          </p:cNvSpPr>
          <p:nvPr userDrawn="1"/>
        </p:nvSpPr>
        <p:spPr>
          <a:xfrm>
            <a:off x="8244408" y="6237312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CD6CF-DE69-4909-B5E3-0C1587E6276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thors.elsevier.com/a/1ZWyv1H~c~7ZpN" TargetMode="External"/><Relationship Id="rId4" Type="http://schemas.openxmlformats.org/officeDocument/2006/relationships/hyperlink" Target="http://www.ppe.ufrj.br/images/publica%C3%A7%C3%B5es/mestrado/Fabio_Amendola_Diuana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212976"/>
            <a:ext cx="6400800" cy="1600200"/>
          </a:xfrm>
        </p:spPr>
        <p:txBody>
          <a:bodyPr/>
          <a:lstStyle/>
          <a:p>
            <a:r>
              <a:rPr lang="pt-BR" dirty="0" smtClean="0"/>
              <a:t>Apresentação do Plexos no Âmbito do Projeto de Avaliação do Benefício de Usinas Reversíveis no Brasil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Estudo do Impacto da Penetração Eólica no Subsistema Sul do Brasil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21/08/2019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70000" y="4675783"/>
            <a:ext cx="320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Fabio </a:t>
            </a:r>
            <a:r>
              <a:rPr lang="pt-BR" sz="2200" dirty="0" err="1" smtClean="0"/>
              <a:t>Amendola</a:t>
            </a:r>
            <a:r>
              <a:rPr lang="pt-BR" sz="2200" dirty="0" smtClean="0"/>
              <a:t> </a:t>
            </a:r>
            <a:r>
              <a:rPr lang="pt-BR" sz="2200" dirty="0" err="1" smtClean="0"/>
              <a:t>Diuana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Metodologia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Análise dos 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Conclusões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1326470"/>
            <a:ext cx="8280000" cy="48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Metodologia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Análise dos 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Conclusões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7.1 – Efeito de Balanceamento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número de rampa e suas intensidades máximas não apresentam variação significativa entre os cenários de afluência</a:t>
            </a:r>
          </a:p>
          <a:p>
            <a:r>
              <a:rPr lang="pt-BR" dirty="0" smtClean="0"/>
              <a:t>Afluência Média:</a:t>
            </a:r>
          </a:p>
        </p:txBody>
      </p:sp>
      <p:pic>
        <p:nvPicPr>
          <p:cNvPr id="7" name="Imagem 6" descr="Fig. 5. Total time in ramping  operation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3371956"/>
            <a:ext cx="7200000" cy="2577324"/>
          </a:xfrm>
          <a:prstGeom prst="rect">
            <a:avLst/>
          </a:prstGeom>
        </p:spPr>
      </p:pic>
      <p:pic>
        <p:nvPicPr>
          <p:cNvPr id="8" name="Imagem 7" descr="Fig. 6. Ramp intensit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000" y="3371956"/>
            <a:ext cx="7200000" cy="2577324"/>
          </a:xfrm>
          <a:prstGeom prst="rect">
            <a:avLst/>
          </a:prstGeom>
        </p:spPr>
      </p:pic>
      <p:pic>
        <p:nvPicPr>
          <p:cNvPr id="9" name="Imagem 8" descr="Fig. 7. Maximum ramp value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000" y="3371956"/>
            <a:ext cx="7200000" cy="257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7.2 – Aumento nas Reservas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Conforme Metodologia</a:t>
            </a:r>
          </a:p>
          <a:p>
            <a:pPr lvl="1"/>
            <a:r>
              <a:rPr lang="pt-BR" dirty="0" smtClean="0"/>
              <a:t>Déficit no Atendimento</a:t>
            </a:r>
          </a:p>
          <a:p>
            <a:r>
              <a:rPr lang="pt-BR" dirty="0" smtClean="0"/>
              <a:t>Reservas R2</a:t>
            </a:r>
          </a:p>
          <a:p>
            <a:pPr lvl="1"/>
            <a:r>
              <a:rPr lang="pt-BR" dirty="0" smtClean="0"/>
              <a:t>Aumento FC das </a:t>
            </a:r>
            <a:r>
              <a:rPr lang="pt-BR" dirty="0" err="1" smtClean="0"/>
              <a:t>UTE’s</a:t>
            </a:r>
            <a:endParaRPr lang="pt-BR" dirty="0" smtClean="0"/>
          </a:p>
          <a:p>
            <a:pPr lvl="1"/>
            <a:r>
              <a:rPr lang="pt-BR" dirty="0" smtClean="0"/>
              <a:t>Aumento no Custo</a:t>
            </a:r>
          </a:p>
          <a:p>
            <a:pPr lvl="1"/>
            <a:r>
              <a:rPr lang="pt-BR" dirty="0" smtClean="0"/>
              <a:t>Redução da Carga não Atendida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7.3 – Efeito de Ordem de Mérito</a:t>
            </a:r>
            <a:endParaRPr lang="pt-BR" dirty="0"/>
          </a:p>
        </p:txBody>
      </p:sp>
      <p:pic>
        <p:nvPicPr>
          <p:cNvPr id="7" name="Espaço Reservado para Conteúdo 6" descr="Fig. 8. Mean Generation system cost for each of the simulated scenarios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000" y="2852936"/>
            <a:ext cx="7920000" cy="2835057"/>
          </a:xfr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pt-BR" sz="2600" dirty="0" smtClean="0"/>
              <a:t>Redução do Custo de Operação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pt-BR" sz="2400" dirty="0" smtClean="0"/>
              <a:t>Mais intenso nos momentos de grande participação eólica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Alteração da Curva de Permanência da Carga Residual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Mais íngreme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pt-BR" sz="2600" baseline="0" dirty="0" smtClean="0"/>
              <a:t>Valor da Capacidade</a:t>
            </a:r>
            <a:r>
              <a:rPr lang="pt-BR" sz="2600" dirty="0" smtClean="0"/>
              <a:t> Eólica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Mudança no perfil de geração.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Pequena redução no FC das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UHE’s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Redução do FC das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UTE’s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2050 (Exceto Biomassa)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afetada pela ocorrência de déficit de oferta de energia.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7.4 – Efeito de Uso</a:t>
            </a:r>
            <a:endParaRPr lang="pt-BR" dirty="0"/>
          </a:p>
        </p:txBody>
      </p:sp>
      <p:pic>
        <p:nvPicPr>
          <p:cNvPr id="6" name="Espaço Reservado para Conteúdo 5" descr="Fig. 9. General information about wind power.t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2000" y="2852936"/>
            <a:ext cx="7920000" cy="2838673"/>
          </a:xfrm>
        </p:spPr>
      </p:pic>
      <p:pic>
        <p:nvPicPr>
          <p:cNvPr id="5" name="Imagem 4" descr="Fig. 10. Capacity factor values in 2030 (left) and 2050 (right) scenario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013176"/>
            <a:ext cx="5040000" cy="18041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" y="2304628"/>
            <a:ext cx="79438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7.5 – Saturação do Sistema de Transmissão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/>
          <a:lstStyle/>
          <a:p>
            <a:r>
              <a:rPr lang="pt-BR" dirty="0" smtClean="0"/>
              <a:t>Percentual de Sobrecarga se mantém estável em todos os cenários.</a:t>
            </a:r>
          </a:p>
          <a:p>
            <a:pPr lvl="1"/>
            <a:r>
              <a:rPr lang="pt-BR" dirty="0" smtClean="0"/>
              <a:t>Indicativo de que para fortes PE há a necessidade de maior investimento em transmissão.</a:t>
            </a:r>
          </a:p>
          <a:p>
            <a:pPr lvl="1"/>
            <a:endParaRPr lang="pt-BR" dirty="0"/>
          </a:p>
        </p:txBody>
      </p:sp>
      <p:pic>
        <p:nvPicPr>
          <p:cNvPr id="6" name="Imagem 5" descr="Fig. 11. Transmission system values of expansion and congested lin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3214878"/>
            <a:ext cx="5400000" cy="357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7.7 – Redução do Consumo de Combustíveis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Menor Despacho das Térmicas</a:t>
            </a:r>
          </a:p>
          <a:p>
            <a:r>
              <a:rPr lang="pt-BR" dirty="0" smtClean="0"/>
              <a:t>Reduz o custo da geração e as emissões de GEE</a:t>
            </a:r>
          </a:p>
        </p:txBody>
      </p:sp>
      <p:pic>
        <p:nvPicPr>
          <p:cNvPr id="6" name="Imagem 5" descr="Fig. 12. Emission values for each of the simulated scenario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0" y="3214878"/>
            <a:ext cx="7920000" cy="283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7.7 – Avaliação da Integração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Incapacidade de atendimento da carga</a:t>
            </a:r>
          </a:p>
          <a:p>
            <a:pPr lvl="1"/>
            <a:r>
              <a:rPr lang="pt-BR" dirty="0" smtClean="0"/>
              <a:t>Cenários sem restrição de transmissão</a:t>
            </a:r>
          </a:p>
          <a:p>
            <a:pPr lvl="2"/>
            <a:r>
              <a:rPr lang="pt-BR" dirty="0" smtClean="0"/>
              <a:t>Redução da Exportação e do </a:t>
            </a:r>
            <a:r>
              <a:rPr lang="pt-BR" dirty="0" err="1" smtClean="0"/>
              <a:t>Vertimento</a:t>
            </a:r>
            <a:endParaRPr lang="pt-BR" dirty="0" smtClean="0"/>
          </a:p>
          <a:p>
            <a:pPr lvl="1"/>
            <a:r>
              <a:rPr lang="pt-BR" dirty="0" smtClean="0"/>
              <a:t>Exportações S</a:t>
            </a:r>
            <a:r>
              <a:rPr lang="pt-BR" dirty="0" smtClean="0">
                <a:sym typeface="Wingdings" pitchFamily="2" charset="2"/>
              </a:rPr>
              <a:t>SE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MSG: 30 7GWa; 50 LB/PE 10/16 </a:t>
            </a:r>
            <a:r>
              <a:rPr lang="pt-BR" dirty="0" err="1" smtClean="0">
                <a:sym typeface="Wingdings" pitchFamily="2" charset="2"/>
              </a:rPr>
              <a:t>GWa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pt-BR" dirty="0" smtClean="0">
                <a:sym typeface="Wingdings" pitchFamily="2" charset="2"/>
              </a:rPr>
              <a:t>Plexos: 	&lt;1GWa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Constância da geração limitada por FC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Itaipu, Novas </a:t>
            </a:r>
            <a:r>
              <a:rPr lang="pt-BR" dirty="0" err="1" smtClean="0">
                <a:sym typeface="Wingdings" pitchFamily="2" charset="2"/>
              </a:rPr>
              <a:t>UHE’s</a:t>
            </a:r>
            <a:r>
              <a:rPr lang="pt-BR" dirty="0" smtClean="0">
                <a:sym typeface="Wingdings" pitchFamily="2" charset="2"/>
              </a:rPr>
              <a:t>, SE/CO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Ajuste da capacidade eólica cenários PE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Plexos – </a:t>
            </a:r>
            <a:r>
              <a:rPr lang="pt-BR" dirty="0" err="1" smtClean="0"/>
              <a:t>Energy</a:t>
            </a:r>
            <a:r>
              <a:rPr lang="pt-BR" dirty="0" smtClean="0"/>
              <a:t> Exemplar</a:t>
            </a:r>
          </a:p>
          <a:p>
            <a:pPr lvl="1"/>
            <a:r>
              <a:rPr lang="pt-BR" dirty="0" smtClean="0"/>
              <a:t>2 Núcleos – Dados x solução matemática</a:t>
            </a:r>
          </a:p>
          <a:p>
            <a:pPr lvl="1"/>
            <a:r>
              <a:rPr lang="pt-BR" dirty="0" smtClean="0"/>
              <a:t>Otimiza</a:t>
            </a:r>
            <a:r>
              <a:rPr lang="pt-BR" dirty="0" smtClean="0"/>
              <a:t> </a:t>
            </a:r>
            <a:r>
              <a:rPr lang="pt-BR" dirty="0" smtClean="0"/>
              <a:t>o despacho </a:t>
            </a:r>
            <a:r>
              <a:rPr lang="pt-BR" dirty="0" smtClean="0"/>
              <a:t>econômico do sistema elétrico</a:t>
            </a:r>
            <a:endParaRPr lang="pt-BR" dirty="0" smtClean="0"/>
          </a:p>
          <a:p>
            <a:pPr lvl="2"/>
            <a:r>
              <a:rPr lang="pt-BR" dirty="0" smtClean="0"/>
              <a:t>Restrições de </a:t>
            </a:r>
            <a:r>
              <a:rPr lang="pt-BR" i="1" dirty="0" err="1" smtClean="0"/>
              <a:t>Unit</a:t>
            </a:r>
            <a:r>
              <a:rPr lang="pt-BR" i="1" dirty="0" smtClean="0"/>
              <a:t> </a:t>
            </a:r>
            <a:r>
              <a:rPr lang="pt-BR" i="1" dirty="0" err="1" smtClean="0"/>
              <a:t>Commitment</a:t>
            </a:r>
            <a:endParaRPr lang="pt-BR" i="1" dirty="0" smtClean="0"/>
          </a:p>
          <a:p>
            <a:pPr lvl="2"/>
            <a:r>
              <a:rPr lang="pt-BR" dirty="0" smtClean="0"/>
              <a:t>Modelagem de reservatórios e do efeito cascata nas </a:t>
            </a:r>
            <a:r>
              <a:rPr lang="pt-BR" dirty="0" err="1" smtClean="0"/>
              <a:t>UHE’s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Modelagem da transmissão e das reservas do sistema</a:t>
            </a:r>
          </a:p>
          <a:p>
            <a:pPr lvl="1"/>
            <a:r>
              <a:rPr lang="pt-BR" dirty="0" smtClean="0"/>
              <a:t>Escalas temporais para a simulação</a:t>
            </a:r>
          </a:p>
          <a:p>
            <a:pPr lvl="2"/>
            <a:r>
              <a:rPr lang="pt-BR" dirty="0" smtClean="0"/>
              <a:t>Decomposição: Restrições e Volume</a:t>
            </a:r>
          </a:p>
          <a:p>
            <a:pPr lvl="2"/>
            <a:r>
              <a:rPr lang="pt-BR" dirty="0" smtClean="0"/>
              <a:t>Médio Prazo (X </a:t>
            </a:r>
            <a:r>
              <a:rPr lang="pt-BR" dirty="0" err="1" smtClean="0"/>
              <a:t>anos_Curva</a:t>
            </a:r>
            <a:r>
              <a:rPr lang="pt-BR" dirty="0" smtClean="0"/>
              <a:t> de Carga Decomposta) </a:t>
            </a:r>
            <a:r>
              <a:rPr lang="pt-BR" dirty="0" smtClean="0">
                <a:sym typeface="Wingdings" pitchFamily="2" charset="2"/>
              </a:rPr>
              <a:t> Curto Prazo (horária/minutos)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000" y="5750501"/>
            <a:ext cx="6480000" cy="91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Plexos</a:t>
            </a:r>
            <a:endParaRPr lang="pt-BR" dirty="0"/>
          </a:p>
        </p:txBody>
      </p:sp>
      <p:pic>
        <p:nvPicPr>
          <p:cNvPr id="7" name="Imagem 6" descr="ef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06007" cy="54014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000" y="1"/>
            <a:ext cx="5868000" cy="337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Metodologia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Análise dos 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Conclusões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504" y="188640"/>
            <a:ext cx="216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Conclusões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Rampas mais intensas (positivas e negativas)</a:t>
            </a:r>
          </a:p>
          <a:p>
            <a:r>
              <a:rPr lang="pt-BR" dirty="0" smtClean="0"/>
              <a:t>Redução da Capacidade Exportação S</a:t>
            </a:r>
            <a:r>
              <a:rPr lang="pt-BR" dirty="0" smtClean="0">
                <a:sym typeface="Wingdings" pitchFamily="2" charset="2"/>
              </a:rPr>
              <a:t>SE</a:t>
            </a:r>
            <a:endParaRPr lang="pt-BR" dirty="0" smtClean="0"/>
          </a:p>
          <a:p>
            <a:r>
              <a:rPr lang="pt-BR" dirty="0" smtClean="0"/>
              <a:t>Custo de Operação: Redução custo &gt;&gt; aumento custo de ciclagem</a:t>
            </a:r>
          </a:p>
          <a:p>
            <a:r>
              <a:rPr lang="pt-BR" dirty="0" smtClean="0"/>
              <a:t>Efeito de Uso mais intenso em 2050</a:t>
            </a:r>
          </a:p>
          <a:p>
            <a:pPr lvl="1"/>
            <a:r>
              <a:rPr lang="pt-BR" dirty="0" smtClean="0"/>
              <a:t>Redução do valor da capacidade eólica</a:t>
            </a:r>
          </a:p>
          <a:p>
            <a:pPr lvl="1"/>
            <a:r>
              <a:rPr lang="pt-BR" dirty="0" smtClean="0"/>
              <a:t>O cenário R2 ameniza este efeito</a:t>
            </a:r>
          </a:p>
          <a:p>
            <a:pPr lvl="2"/>
            <a:r>
              <a:rPr lang="pt-BR" dirty="0" smtClean="0"/>
              <a:t>Reduz o déficit de atendimento</a:t>
            </a:r>
          </a:p>
          <a:p>
            <a:r>
              <a:rPr lang="pt-BR" dirty="0" smtClean="0"/>
              <a:t>O uso de térmicas como reserva secundária pode trazer maior equilíbrio ao sistema</a:t>
            </a:r>
          </a:p>
          <a:p>
            <a:r>
              <a:rPr lang="pt-BR" dirty="0" smtClean="0"/>
              <a:t>Cenários eólicos apresentaram maior necessidade de expansão da transmissão apenas em 2050</a:t>
            </a:r>
          </a:p>
          <a:p>
            <a:r>
              <a:rPr lang="pt-BR" dirty="0" smtClean="0"/>
              <a:t>No geral impactos maiores em 2030 que em 2050.</a:t>
            </a:r>
          </a:p>
          <a:p>
            <a:r>
              <a:rPr lang="pt-BR" dirty="0" smtClean="0"/>
              <a:t>Indicativo de que o modelo de expansão possa estar subestimando a capacidade instalada necessária ao pleno atendimento da carga.</a:t>
            </a:r>
          </a:p>
          <a:p>
            <a:pPr lvl="2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Conclusões – Estudos Futuros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Considerar todo o SIN</a:t>
            </a:r>
          </a:p>
          <a:p>
            <a:r>
              <a:rPr lang="pt-BR" dirty="0" smtClean="0"/>
              <a:t>Garantir um sistema com pleno atendimento da carga para a análise do impacto da geração eólica</a:t>
            </a:r>
          </a:p>
          <a:p>
            <a:r>
              <a:rPr lang="pt-BR" dirty="0" smtClean="0"/>
              <a:t>Inclusão da expansão fotovoltaica</a:t>
            </a:r>
          </a:p>
          <a:p>
            <a:r>
              <a:rPr lang="pt-BR" dirty="0" smtClean="0"/>
              <a:t>Considerar </a:t>
            </a:r>
            <a:r>
              <a:rPr lang="pt-BR" dirty="0" err="1" smtClean="0"/>
              <a:t>estocasticidade</a:t>
            </a:r>
            <a:endParaRPr lang="pt-BR" dirty="0" smtClean="0"/>
          </a:p>
          <a:p>
            <a:r>
              <a:rPr lang="pt-BR" dirty="0" smtClean="0"/>
              <a:t>Análise de sensibilidade</a:t>
            </a:r>
          </a:p>
          <a:p>
            <a:pPr lvl="1"/>
            <a:r>
              <a:rPr lang="pt-BR" dirty="0" smtClean="0"/>
              <a:t>Reserva</a:t>
            </a:r>
          </a:p>
          <a:p>
            <a:pPr lvl="1"/>
            <a:r>
              <a:rPr lang="pt-BR" dirty="0" smtClean="0"/>
              <a:t>Transmissão</a:t>
            </a:r>
          </a:p>
          <a:p>
            <a:r>
              <a:rPr lang="pt-BR" dirty="0" smtClean="0"/>
              <a:t>Redução do intervalo do despacho</a:t>
            </a:r>
          </a:p>
          <a:p>
            <a:r>
              <a:rPr lang="pt-BR" dirty="0" smtClean="0"/>
              <a:t>Consideração da formação de preços a partir dos preços dos leilões</a:t>
            </a:r>
          </a:p>
          <a:p>
            <a:r>
              <a:rPr lang="pt-BR" dirty="0" smtClean="0"/>
              <a:t>Uma avaliação focada na relação modelo de expansão – modelo de operação.</a:t>
            </a:r>
          </a:p>
          <a:p>
            <a:endParaRPr lang="pt-BR" dirty="0" smtClean="0"/>
          </a:p>
          <a:p>
            <a:pPr lvl="2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39752" y="2309101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accent1"/>
                </a:solidFill>
              </a:rPr>
              <a:t>OBRIGADO</a:t>
            </a:r>
            <a:endParaRPr lang="pt-BR" sz="6000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9772" y="3925505"/>
            <a:ext cx="4104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Fabio </a:t>
            </a:r>
            <a:r>
              <a:rPr lang="pt-BR" sz="2800" dirty="0" err="1" smtClean="0"/>
              <a:t>Amendola</a:t>
            </a:r>
            <a:r>
              <a:rPr lang="pt-BR" sz="2800" dirty="0" smtClean="0"/>
              <a:t> </a:t>
            </a:r>
            <a:r>
              <a:rPr lang="pt-BR" sz="2800" dirty="0" err="1" smtClean="0"/>
              <a:t>Diuana</a:t>
            </a:r>
            <a:endParaRPr lang="pt-BR" sz="2800" dirty="0" smtClean="0"/>
          </a:p>
          <a:p>
            <a:pPr algn="ctr"/>
            <a:r>
              <a:rPr lang="pt-BR" sz="2400" dirty="0" smtClean="0"/>
              <a:t>fadiuana@gmail.com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UHE, PCH, UTE (CA, CC, TVC, TVO, GCI, TVB, N), UNSI (B, D), EOL.</a:t>
            </a:r>
          </a:p>
          <a:p>
            <a:pPr lvl="1"/>
            <a:r>
              <a:rPr lang="pt-BR" dirty="0" smtClean="0"/>
              <a:t>Aspectos Técnicos</a:t>
            </a:r>
          </a:p>
          <a:p>
            <a:pPr lvl="2"/>
            <a:r>
              <a:rPr lang="pt-BR" dirty="0" smtClean="0"/>
              <a:t>Mínimo de Geração Estável</a:t>
            </a:r>
          </a:p>
          <a:p>
            <a:pPr lvl="2"/>
            <a:r>
              <a:rPr lang="pt-BR" dirty="0" smtClean="0"/>
              <a:t>Máxima Rampa</a:t>
            </a:r>
          </a:p>
          <a:p>
            <a:pPr lvl="2"/>
            <a:r>
              <a:rPr lang="pt-BR" dirty="0" err="1" smtClean="0"/>
              <a:t>Heat</a:t>
            </a:r>
            <a:r>
              <a:rPr lang="pt-BR" dirty="0" smtClean="0"/>
              <a:t> Rate x Carga</a:t>
            </a:r>
          </a:p>
          <a:p>
            <a:pPr lvl="2"/>
            <a:r>
              <a:rPr lang="pt-BR" dirty="0" smtClean="0"/>
              <a:t>Tempo Mínimo Acionada/Desligada</a:t>
            </a:r>
          </a:p>
          <a:p>
            <a:pPr lvl="2"/>
            <a:r>
              <a:rPr lang="pt-BR" dirty="0" smtClean="0"/>
              <a:t>Tempo de Partida (Hot, </a:t>
            </a:r>
            <a:r>
              <a:rPr lang="pt-BR" dirty="0" err="1" smtClean="0"/>
              <a:t>Warm</a:t>
            </a:r>
            <a:r>
              <a:rPr lang="pt-BR" dirty="0" smtClean="0"/>
              <a:t>, </a:t>
            </a:r>
            <a:r>
              <a:rPr lang="pt-BR" dirty="0" err="1" smtClean="0"/>
              <a:t>Cold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TIF, TIP</a:t>
            </a:r>
          </a:p>
          <a:p>
            <a:pPr lvl="1"/>
            <a:r>
              <a:rPr lang="pt-BR" dirty="0" smtClean="0"/>
              <a:t>Aspectos Econômicos</a:t>
            </a:r>
          </a:p>
          <a:p>
            <a:pPr lvl="2"/>
            <a:r>
              <a:rPr lang="pt-BR" dirty="0" smtClean="0"/>
              <a:t>Custo de Partida</a:t>
            </a:r>
          </a:p>
          <a:p>
            <a:pPr lvl="2"/>
            <a:r>
              <a:rPr lang="pt-BR" dirty="0" smtClean="0"/>
              <a:t>Custo de </a:t>
            </a:r>
            <a:r>
              <a:rPr lang="pt-BR" dirty="0" err="1" smtClean="0"/>
              <a:t>O&amp;M</a:t>
            </a:r>
            <a:r>
              <a:rPr lang="pt-BR" dirty="0" smtClean="0"/>
              <a:t> (Fixo e Variável)</a:t>
            </a:r>
          </a:p>
          <a:p>
            <a:pPr lvl="2"/>
            <a:r>
              <a:rPr lang="pt-BR" dirty="0" smtClean="0"/>
              <a:t>Custo de Rampa</a:t>
            </a:r>
          </a:p>
          <a:p>
            <a:pPr lvl="1"/>
            <a:r>
              <a:rPr lang="pt-BR" dirty="0" smtClean="0"/>
              <a:t>FC: Itaipu, Novas </a:t>
            </a:r>
            <a:r>
              <a:rPr lang="pt-BR" dirty="0" err="1" smtClean="0"/>
              <a:t>UHE’s</a:t>
            </a:r>
            <a:r>
              <a:rPr lang="pt-BR" dirty="0" smtClean="0"/>
              <a:t>, UNSI, Eólicas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5.3.2 Geração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1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000" y="1554517"/>
            <a:ext cx="5400000" cy="374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5.3.3 Recurso Natural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Velocidade do Vento</a:t>
            </a:r>
          </a:p>
          <a:p>
            <a:pPr lvl="2"/>
            <a:r>
              <a:rPr lang="pt-BR" dirty="0" smtClean="0"/>
              <a:t>Ajuste pela lei </a:t>
            </a:r>
            <a:r>
              <a:rPr lang="pt-BR" dirty="0" err="1" smtClean="0"/>
              <a:t>logarítimica</a:t>
            </a:r>
            <a:endParaRPr lang="pt-BR" dirty="0" smtClean="0"/>
          </a:p>
          <a:p>
            <a:pPr lvl="3"/>
            <a:r>
              <a:rPr lang="pt-BR" dirty="0" smtClean="0"/>
              <a:t>Rio Grande</a:t>
            </a:r>
          </a:p>
          <a:p>
            <a:pPr lvl="3"/>
            <a:r>
              <a:rPr lang="pt-BR" dirty="0" smtClean="0"/>
              <a:t>Torres</a:t>
            </a:r>
          </a:p>
          <a:p>
            <a:pPr lvl="3"/>
            <a:r>
              <a:rPr lang="pt-BR" dirty="0" smtClean="0"/>
              <a:t>São Joaquim</a:t>
            </a:r>
          </a:p>
          <a:p>
            <a:pPr lvl="3"/>
            <a:r>
              <a:rPr lang="pt-BR" dirty="0" smtClean="0"/>
              <a:t>Santana do Livramento</a:t>
            </a:r>
          </a:p>
          <a:p>
            <a:pPr lvl="3"/>
            <a:r>
              <a:rPr lang="pt-BR" dirty="0" smtClean="0"/>
              <a:t>Bagé</a:t>
            </a:r>
          </a:p>
          <a:p>
            <a:pPr lvl="3"/>
            <a:r>
              <a:rPr lang="pt-BR" dirty="0" smtClean="0"/>
              <a:t>Castro</a:t>
            </a:r>
          </a:p>
          <a:p>
            <a:pPr lvl="3"/>
            <a:r>
              <a:rPr lang="pt-BR" dirty="0" smtClean="0"/>
              <a:t>Santa Vitória do Palmar*</a:t>
            </a:r>
          </a:p>
          <a:p>
            <a:pPr lvl="3"/>
            <a:r>
              <a:rPr lang="pt-BR" dirty="0" smtClean="0"/>
              <a:t>Região de Palmas/Água Doce*</a:t>
            </a:r>
          </a:p>
          <a:p>
            <a:r>
              <a:rPr lang="pt-BR" dirty="0" smtClean="0"/>
              <a:t>Vazão Natural</a:t>
            </a:r>
          </a:p>
          <a:p>
            <a:pPr lvl="2"/>
            <a:r>
              <a:rPr lang="pt-BR" dirty="0" smtClean="0"/>
              <a:t>Mensal de 2014 </a:t>
            </a:r>
            <a:r>
              <a:rPr lang="pt-BR" dirty="0" smtClean="0">
                <a:sym typeface="Wingdings" pitchFamily="2" charset="2"/>
              </a:rPr>
              <a:t> Ajustada pelo Delta ENA (2015-2014)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Consideração do Uso </a:t>
            </a:r>
            <a:r>
              <a:rPr lang="pt-BR" dirty="0" err="1" smtClean="0">
                <a:sym typeface="Wingdings" pitchFamily="2" charset="2"/>
              </a:rPr>
              <a:t>Consuntivo</a:t>
            </a:r>
            <a:r>
              <a:rPr lang="pt-BR" dirty="0" smtClean="0">
                <a:sym typeface="Wingdings" pitchFamily="2" charset="2"/>
              </a:rPr>
              <a:t> por bacia.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Afluência Média (1931 – 2014)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Afluência Seca e Úmida Média dos 15 anos</a:t>
            </a:r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63" y="1560513"/>
            <a:ext cx="4524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92" y="2188043"/>
            <a:ext cx="4320000" cy="260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88043"/>
            <a:ext cx="4320000" cy="260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1675" y="980728"/>
            <a:ext cx="5772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5.3.4 Reservatórios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Volume</a:t>
            </a:r>
          </a:p>
          <a:p>
            <a:r>
              <a:rPr lang="pt-BR" dirty="0" smtClean="0"/>
              <a:t>Nível</a:t>
            </a:r>
          </a:p>
          <a:p>
            <a:r>
              <a:rPr lang="pt-BR" dirty="0" smtClean="0"/>
              <a:t>Evaporação Líquida</a:t>
            </a:r>
          </a:p>
          <a:p>
            <a:r>
              <a:rPr lang="pt-BR" dirty="0" smtClean="0"/>
              <a:t>Restrições</a:t>
            </a:r>
          </a:p>
          <a:p>
            <a:pPr lvl="1"/>
            <a:r>
              <a:rPr lang="pt-BR" dirty="0" err="1" smtClean="0"/>
              <a:t>Defluência</a:t>
            </a:r>
            <a:r>
              <a:rPr lang="pt-BR" dirty="0" smtClean="0"/>
              <a:t> Máxima</a:t>
            </a:r>
          </a:p>
          <a:p>
            <a:pPr lvl="1"/>
            <a:r>
              <a:rPr lang="pt-BR" dirty="0" err="1" smtClean="0"/>
              <a:t>Defluência</a:t>
            </a:r>
            <a:r>
              <a:rPr lang="pt-BR" dirty="0" smtClean="0"/>
              <a:t> Mínima</a:t>
            </a:r>
          </a:p>
          <a:p>
            <a:pPr lvl="1"/>
            <a:r>
              <a:rPr lang="pt-BR" dirty="0" smtClean="0"/>
              <a:t>Máxima Variação Horária</a:t>
            </a:r>
          </a:p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5.3.5 Combustíveis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000" y="1966236"/>
            <a:ext cx="6480000" cy="292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185992" cy="4572000"/>
          </a:xfrm>
        </p:spPr>
        <p:txBody>
          <a:bodyPr>
            <a:normAutofit/>
          </a:bodyPr>
          <a:lstStyle/>
          <a:p>
            <a:r>
              <a:rPr lang="pt-BR" dirty="0" smtClean="0"/>
              <a:t>Térmica x </a:t>
            </a:r>
            <a:r>
              <a:rPr lang="pt-BR" dirty="0" err="1" smtClean="0"/>
              <a:t>UHEr</a:t>
            </a:r>
            <a:endParaRPr lang="pt-BR" dirty="0" smtClean="0"/>
          </a:p>
          <a:p>
            <a:pPr lvl="1"/>
            <a:r>
              <a:rPr lang="pt-BR" dirty="0" smtClean="0"/>
              <a:t>2015 e Linha de Base</a:t>
            </a:r>
          </a:p>
          <a:p>
            <a:pPr lvl="2"/>
            <a:r>
              <a:rPr lang="pt-BR" dirty="0" smtClean="0"/>
              <a:t>1ª </a:t>
            </a:r>
            <a:r>
              <a:rPr lang="pt-BR" dirty="0" smtClean="0">
                <a:sym typeface="Wingdings" pitchFamily="2" charset="2"/>
              </a:rPr>
              <a:t> 1%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2ª  4%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3ª  0,5%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Penetração Eólica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Ajuste através da relação máxima reserva ofertada x máxima variação de carga líquida</a:t>
            </a:r>
            <a:endParaRPr lang="pt-BR" dirty="0" smtClean="0"/>
          </a:p>
          <a:p>
            <a:pPr lvl="3"/>
            <a:r>
              <a:rPr lang="pt-BR" dirty="0" smtClean="0"/>
              <a:t>2030:</a:t>
            </a:r>
          </a:p>
          <a:p>
            <a:pPr lvl="4"/>
            <a:r>
              <a:rPr lang="pt-BR" dirty="0" smtClean="0"/>
              <a:t>1ª </a:t>
            </a:r>
            <a:r>
              <a:rPr lang="pt-BR" dirty="0" smtClean="0">
                <a:sym typeface="Wingdings" pitchFamily="2" charset="2"/>
              </a:rPr>
              <a:t> 2%</a:t>
            </a:r>
          </a:p>
          <a:p>
            <a:pPr lvl="4"/>
            <a:r>
              <a:rPr lang="pt-BR" dirty="0" smtClean="0">
                <a:sym typeface="Wingdings" pitchFamily="2" charset="2"/>
              </a:rPr>
              <a:t>2ª  8%</a:t>
            </a:r>
          </a:p>
          <a:p>
            <a:pPr lvl="4"/>
            <a:r>
              <a:rPr lang="pt-BR" dirty="0" smtClean="0">
                <a:sym typeface="Wingdings" pitchFamily="2" charset="2"/>
              </a:rPr>
              <a:t>3ª  1%</a:t>
            </a:r>
          </a:p>
          <a:p>
            <a:pPr lvl="4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5.3.6 Reservas</a:t>
            </a:r>
            <a:endParaRPr lang="pt-BR" i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146648" y="1628800"/>
            <a:ext cx="7185992" cy="4608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lang="pt-BR" sz="2000" dirty="0" smtClean="0"/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lang="pt-BR" sz="2000" dirty="0" smtClean="0"/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lang="pt-BR" sz="2000" dirty="0" smtClean="0"/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lang="pt-BR" sz="2000" dirty="0" smtClean="0"/>
          </a:p>
          <a:p>
            <a:pPr marL="109728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2050: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o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1ª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5%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o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2ª  19%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o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3ª  2,5%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o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781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Capacidade de Transmissão</a:t>
            </a:r>
          </a:p>
          <a:p>
            <a:pPr lvl="1"/>
            <a:r>
              <a:rPr lang="pt-BR" dirty="0" smtClean="0"/>
              <a:t>Voltagem</a:t>
            </a:r>
          </a:p>
          <a:p>
            <a:pPr lvl="1"/>
            <a:r>
              <a:rPr lang="pt-BR" dirty="0" smtClean="0"/>
              <a:t>Corrente</a:t>
            </a:r>
          </a:p>
          <a:p>
            <a:r>
              <a:rPr lang="pt-BR" dirty="0" smtClean="0"/>
              <a:t>Resistência</a:t>
            </a:r>
          </a:p>
          <a:p>
            <a:r>
              <a:rPr lang="pt-BR" dirty="0" smtClean="0"/>
              <a:t>Reatância</a:t>
            </a:r>
          </a:p>
          <a:p>
            <a:r>
              <a:rPr lang="pt-BR" dirty="0" smtClean="0"/>
              <a:t>TIP, TIF</a:t>
            </a:r>
          </a:p>
          <a:p>
            <a:r>
              <a:rPr lang="pt-BR" dirty="0" smtClean="0"/>
              <a:t>Aumento da Capacidade</a:t>
            </a:r>
          </a:p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5.3.7 Transmissão</a:t>
            </a:r>
            <a:endParaRPr lang="pt-BR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6105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299" y="2204189"/>
            <a:ext cx="2880000" cy="187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Metodologia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Análise dos Impactos da Penetração Eólica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Conclusões</a:t>
            </a:r>
            <a:endParaRPr lang="pt-BR" dirty="0"/>
          </a:p>
        </p:txBody>
      </p:sp>
      <p:pic>
        <p:nvPicPr>
          <p:cNvPr id="5" name="Imagem 4" descr="M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4466" y="1628800"/>
            <a:ext cx="3514038" cy="4320000"/>
          </a:xfrm>
          <a:prstGeom prst="rect">
            <a:avLst/>
          </a:prstGeom>
        </p:spPr>
      </p:pic>
      <p:pic>
        <p:nvPicPr>
          <p:cNvPr id="6" name="Imagem 5" descr="Pa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43950"/>
            <a:ext cx="4320000" cy="330384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43808" y="5903694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hlinkClick r:id="rId4"/>
              </a:rPr>
              <a:t>http://www.ppe.ufrj.br/images/publica%C3%A7%C3%B5es/mestrado/Fabio_Amendola_Diuana.pdf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1583214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hlinkClick r:id="rId5"/>
              </a:rPr>
              <a:t>https://authors.elsevier.com/a/1ZWyv1H~c~7ZpN</a:t>
            </a:r>
            <a:r>
              <a:rPr lang="pt-BR" sz="1100" dirty="0" smtClean="0"/>
              <a:t> 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5904504" y="1628800"/>
            <a:ext cx="3204000" cy="43204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8" grpId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5.3.8 Integração com Outros Subsistemas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665712" cy="4572000"/>
          </a:xfrm>
        </p:spPr>
        <p:txBody>
          <a:bodyPr>
            <a:normAutofit/>
          </a:bodyPr>
          <a:lstStyle/>
          <a:p>
            <a:r>
              <a:rPr lang="pt-BR" dirty="0" smtClean="0"/>
              <a:t>Internacional</a:t>
            </a:r>
          </a:p>
          <a:p>
            <a:pPr lvl="1"/>
            <a:r>
              <a:rPr lang="pt-BR" dirty="0" smtClean="0"/>
              <a:t>Exportação</a:t>
            </a:r>
          </a:p>
          <a:p>
            <a:r>
              <a:rPr lang="pt-BR" dirty="0" smtClean="0"/>
              <a:t>SE/CO</a:t>
            </a:r>
          </a:p>
          <a:p>
            <a:pPr lvl="1"/>
            <a:r>
              <a:rPr lang="pt-BR" dirty="0" smtClean="0"/>
              <a:t>Importação e Exportação</a:t>
            </a:r>
          </a:p>
          <a:p>
            <a:pPr lvl="2"/>
            <a:r>
              <a:rPr lang="pt-BR" dirty="0" smtClean="0"/>
              <a:t>Carga</a:t>
            </a:r>
          </a:p>
          <a:p>
            <a:pPr lvl="2"/>
            <a:r>
              <a:rPr lang="pt-BR" dirty="0" smtClean="0"/>
              <a:t>Usinas Equivalentes</a:t>
            </a:r>
          </a:p>
          <a:p>
            <a:pPr lvl="3"/>
            <a:r>
              <a:rPr lang="pt-BR" dirty="0" smtClean="0"/>
              <a:t>FC Máximo</a:t>
            </a:r>
          </a:p>
          <a:p>
            <a:pPr lvl="1"/>
            <a:r>
              <a:rPr lang="pt-BR" dirty="0" smtClean="0"/>
              <a:t>Os valores de 2015 foram mantidos para todos os cenários</a:t>
            </a:r>
          </a:p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432" y="3429000"/>
            <a:ext cx="2880000" cy="24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504" y="188640"/>
            <a:ext cx="1800000" cy="180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Objetivo:</a:t>
            </a:r>
          </a:p>
          <a:p>
            <a:pPr lvl="1"/>
            <a:r>
              <a:rPr lang="pt-BR" dirty="0" smtClean="0"/>
              <a:t>Analisar como os principais impactos da penetração eólica podem afetar o subsistema elétrico do sul</a:t>
            </a:r>
          </a:p>
          <a:p>
            <a:pPr lvl="2"/>
            <a:r>
              <a:rPr lang="pt-BR" dirty="0" smtClean="0"/>
              <a:t>Simulação da operação e do despacho da região.</a:t>
            </a:r>
          </a:p>
          <a:p>
            <a:pPr lvl="2"/>
            <a:r>
              <a:rPr lang="pt-BR" dirty="0" smtClean="0"/>
              <a:t>Integração</a:t>
            </a:r>
            <a:r>
              <a:rPr lang="pt-BR" i="1" dirty="0" smtClean="0"/>
              <a:t> </a:t>
            </a:r>
            <a:r>
              <a:rPr lang="pt-BR" dirty="0" smtClean="0"/>
              <a:t>entre um modelo energético  de expansão (MESSAGE) e um modelo de operação (Plexos)</a:t>
            </a:r>
          </a:p>
          <a:p>
            <a:pPr lvl="3"/>
            <a:r>
              <a:rPr lang="pt-BR" dirty="0" smtClean="0"/>
              <a:t>Avaliação dos resultados do modelo energético em um modelo de operação</a:t>
            </a:r>
          </a:p>
          <a:p>
            <a:pPr lvl="2">
              <a:buNone/>
            </a:pPr>
            <a:endParaRPr lang="pt-BR" dirty="0" smtClean="0"/>
          </a:p>
          <a:p>
            <a:pPr lvl="1"/>
            <a:endParaRPr lang="pt-BR" i="1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ym typeface="Wingdings" pitchFamily="2" charset="2"/>
              </a:rPr>
              <a:t>O Subsistema Elétrico do Sul</a:t>
            </a:r>
            <a:endParaRPr lang="pt-BR" dirty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Segunda maior demanda (17%) e capacidade instalada do país (23%)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Dependente da energia hidráulica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Carvão e Eólica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– Por que o sul?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213" y="3554437"/>
            <a:ext cx="54879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463" y="1783432"/>
            <a:ext cx="3629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interrog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20" y="4358179"/>
            <a:ext cx="2016000" cy="2455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820c286a3a3e27a52dbf5acec213814_clipart-wind-gif-find-download-on-gifer-by-nikogrel_550-4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6" y="4725144"/>
            <a:ext cx="2880000" cy="20945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Impactos da Penetração Eólica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pt-BR" dirty="0" smtClean="0"/>
              <a:t>Efeito de Balanceamento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Aumento nas Reservas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Efeito de Ordem de Mérito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Efeito de Uso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Aumento da Instabilidade no Sistema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Saturação do Sistema de Transmissão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Redução do Consumo de Combustíveis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Medidas para Mitigação dos Impactos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reating_a_better_process_anim_md_wm_v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996" y="37356"/>
            <a:ext cx="2095500" cy="2095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164288" y="1700808"/>
            <a:ext cx="18002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 descr="Fig. 3. A schematic design of the link between MESSAGE-Br and Plexos model.t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2000" y="2132856"/>
            <a:ext cx="9000000" cy="2891108"/>
          </a:xfrm>
        </p:spPr>
      </p:pic>
      <p:sp>
        <p:nvSpPr>
          <p:cNvPr id="6" name="Elipse 5"/>
          <p:cNvSpPr/>
          <p:nvPr/>
        </p:nvSpPr>
        <p:spPr>
          <a:xfrm>
            <a:off x="971600" y="1700808"/>
            <a:ext cx="8208000" cy="223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501008"/>
            <a:ext cx="3923928" cy="1728192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Cenários</a:t>
            </a:r>
            <a:endParaRPr lang="pt-BR" i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Validação (2015)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Energético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Linha de Base x Penetração Eólica (50% em 2050)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2030 e 2050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 smtClean="0"/>
              <a:t>Plexos:</a:t>
            </a:r>
          </a:p>
          <a:p>
            <a:pPr marL="1005840" lvl="2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pt-BR" sz="2400" dirty="0" smtClean="0">
                <a:sym typeface="Wingdings" pitchFamily="2" charset="2"/>
              </a:rPr>
              <a:t>Afluências</a:t>
            </a:r>
          </a:p>
          <a:p>
            <a:pPr marL="1005840" lvl="2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pt-BR" sz="2400" dirty="0" smtClean="0">
                <a:sym typeface="Wingdings" pitchFamily="2" charset="2"/>
              </a:rPr>
              <a:t>Tipo de Reserva</a:t>
            </a:r>
          </a:p>
          <a:p>
            <a:pPr marL="1280160" lvl="3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</a:pPr>
            <a:r>
              <a:rPr lang="pt-BR" sz="2000" dirty="0" smtClean="0">
                <a:sym typeface="Wingdings" pitchFamily="2" charset="2"/>
              </a:rPr>
              <a:t>R1: 2ª </a:t>
            </a:r>
            <a:r>
              <a:rPr lang="pt-BR" sz="2000" dirty="0" err="1" smtClean="0">
                <a:sym typeface="Wingdings" pitchFamily="2" charset="2"/>
              </a:rPr>
              <a:t>UHEr</a:t>
            </a:r>
            <a:r>
              <a:rPr lang="pt-BR" sz="2000" dirty="0" smtClean="0">
                <a:sym typeface="Wingdings" pitchFamily="2" charset="2"/>
              </a:rPr>
              <a:t> 3ªUTEs</a:t>
            </a:r>
          </a:p>
          <a:p>
            <a:pPr marL="1280160" lvl="3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</a:pPr>
            <a:r>
              <a:rPr lang="pt-BR" sz="2000" dirty="0" smtClean="0">
                <a:sym typeface="Wingdings" pitchFamily="2" charset="2"/>
              </a:rPr>
              <a:t>R2: 2ª UTE 3ªUHEr</a:t>
            </a:r>
          </a:p>
          <a:p>
            <a:pPr marL="1005840" lvl="2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pt-BR" sz="2400" dirty="0" smtClean="0">
                <a:sym typeface="Wingdings" pitchFamily="2" charset="2"/>
              </a:rPr>
              <a:t>Sem restrição de Transmissão</a:t>
            </a:r>
          </a:p>
          <a:p>
            <a:pPr marL="1280160" lvl="3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</a:pPr>
            <a:r>
              <a:rPr lang="pt-BR" sz="2000" dirty="0" smtClean="0">
                <a:sym typeface="Wingdings" pitchFamily="2" charset="2"/>
              </a:rPr>
              <a:t>Casos com maior déficit.</a:t>
            </a:r>
            <a:endParaRPr lang="pt-BR" sz="2000" dirty="0" smtClean="0"/>
          </a:p>
        </p:txBody>
      </p:sp>
      <p:pic>
        <p:nvPicPr>
          <p:cNvPr id="5" name="Espaço Reservado para Conteúdo 4" descr="Sem título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2000" y="2492896"/>
            <a:ext cx="9000000" cy="26215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Demanda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Horária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Geração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Usinas Individualizadas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Parâmetros Técnicos e Econômicos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Recurso Natural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Vazões Afluentes</a:t>
            </a:r>
            <a:r>
              <a:rPr lang="pt-BR" sz="1200" dirty="0" smtClean="0"/>
              <a:t> </a:t>
            </a:r>
            <a:endParaRPr lang="pt-BR" sz="1800" dirty="0" smtClean="0"/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Velocidade do Vento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Reservatórios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Volume, Nível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Evaporação Líquida, Tempo de Viagem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Restrições: </a:t>
            </a:r>
            <a:r>
              <a:rPr lang="pt-BR" sz="1800" dirty="0" err="1" smtClean="0"/>
              <a:t>Defluência</a:t>
            </a:r>
            <a:r>
              <a:rPr lang="pt-BR" sz="1800" dirty="0" smtClean="0"/>
              <a:t> e Volume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Combustíveis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Reserva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1ª, 2ª e 3ª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Transmissão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SINDAT</a:t>
            </a:r>
          </a:p>
          <a:p>
            <a:pPr marL="806133" lvl="2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400" dirty="0" smtClean="0"/>
              <a:t>Voltagem, Tensão, Resistência, Reatância, TIP, TIF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Integração com outros subsistemas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Usinas Equivalentes</a:t>
            </a:r>
          </a:p>
          <a:p>
            <a:pPr marL="531813" lvl="1" indent="-258763">
              <a:buFont typeface="Arial" pitchFamily="34" charset="0"/>
              <a:buChar char="•"/>
              <a:tabLst>
                <a:tab pos="531813" algn="l"/>
              </a:tabLst>
            </a:pPr>
            <a:r>
              <a:rPr lang="pt-BR" sz="1800" dirty="0" smtClean="0"/>
              <a:t>Capacidade de Intercâmbio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5.3 Base de Dados</a:t>
            </a:r>
            <a:endParaRPr lang="pt-BR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942" y="1268760"/>
            <a:ext cx="3445538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Sem tít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83" y="729972"/>
            <a:ext cx="8478434" cy="5363324"/>
          </a:xfrm>
          <a:prstGeom prst="rect">
            <a:avLst/>
          </a:prstGeom>
        </p:spPr>
      </p:pic>
      <p:pic>
        <p:nvPicPr>
          <p:cNvPr id="6" name="Imagem 5" descr="Sem títul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7944959" cy="439163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6097" y="1773907"/>
            <a:ext cx="4524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2000" y="1196752"/>
            <a:ext cx="6480000" cy="292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Sem 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00" y="2420888"/>
            <a:ext cx="9108000" cy="228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70C0"/>
      </a:hlink>
      <a:folHlink>
        <a:srgbClr val="96A9A9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1801</TotalTime>
  <Words>1152</Words>
  <Application>Microsoft Office PowerPoint</Application>
  <PresentationFormat>Apresentação na tela (4:3)</PresentationFormat>
  <Paragraphs>271</Paragraphs>
  <Slides>30</Slides>
  <Notes>6</Notes>
  <HiddenSlides>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Patrimônio Líquido</vt:lpstr>
      <vt:lpstr>Estudo do Impacto da Penetração Eólica no Subsistema Sul do Brasil</vt:lpstr>
      <vt:lpstr>Plexos</vt:lpstr>
      <vt:lpstr>Índice</vt:lpstr>
      <vt:lpstr>Introdução</vt:lpstr>
      <vt:lpstr>Introdução – Por que o sul?</vt:lpstr>
      <vt:lpstr>Impactos da Penetração Eólica</vt:lpstr>
      <vt:lpstr>Metodologia</vt:lpstr>
      <vt:lpstr>Cenários</vt:lpstr>
      <vt:lpstr>5.3 Base de Dados</vt:lpstr>
      <vt:lpstr>Slide 10</vt:lpstr>
      <vt:lpstr>Resultados</vt:lpstr>
      <vt:lpstr>Slide 12</vt:lpstr>
      <vt:lpstr>7.1 – Efeito de Balanceamento</vt:lpstr>
      <vt:lpstr>7.2 – Aumento nas Reservas</vt:lpstr>
      <vt:lpstr>7.3 – Efeito de Ordem de Mérito</vt:lpstr>
      <vt:lpstr>7.4 – Efeito de Uso</vt:lpstr>
      <vt:lpstr>7.5 – Saturação do Sistema de Transmissão</vt:lpstr>
      <vt:lpstr>7.7 – Redução do Consumo de Combustíveis</vt:lpstr>
      <vt:lpstr>7.7 – Avaliação da Integração</vt:lpstr>
      <vt:lpstr>Slide 20</vt:lpstr>
      <vt:lpstr>Conclusões</vt:lpstr>
      <vt:lpstr>Conclusões – Estudos Futuros</vt:lpstr>
      <vt:lpstr>Slide 23</vt:lpstr>
      <vt:lpstr>5.3.2 Geração</vt:lpstr>
      <vt:lpstr>5.3.3 Recurso Natural</vt:lpstr>
      <vt:lpstr>5.3.4 Reservatórios</vt:lpstr>
      <vt:lpstr>5.3.5 Combustíveis</vt:lpstr>
      <vt:lpstr>5.3.6 Reservas</vt:lpstr>
      <vt:lpstr>5.3.7 Transmissão</vt:lpstr>
      <vt:lpstr>5.3.8 Integração com Outros Subsistemas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</dc:creator>
  <cp:lastModifiedBy>AD</cp:lastModifiedBy>
  <cp:revision>99</cp:revision>
  <dcterms:created xsi:type="dcterms:W3CDTF">2017-02-01T13:09:48Z</dcterms:created>
  <dcterms:modified xsi:type="dcterms:W3CDTF">2019-08-21T16:52:51Z</dcterms:modified>
</cp:coreProperties>
</file>